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87" r:id="rId1"/>
  </p:sldMasterIdLst>
  <p:notesMasterIdLst>
    <p:notesMasterId r:id="rId52"/>
  </p:notesMasterIdLst>
  <p:sldIdLst>
    <p:sldId id="283" r:id="rId2"/>
    <p:sldId id="256" r:id="rId3"/>
    <p:sldId id="291" r:id="rId4"/>
    <p:sldId id="257" r:id="rId5"/>
    <p:sldId id="258" r:id="rId6"/>
    <p:sldId id="259" r:id="rId7"/>
    <p:sldId id="284" r:id="rId8"/>
    <p:sldId id="305" r:id="rId9"/>
    <p:sldId id="306" r:id="rId10"/>
    <p:sldId id="280" r:id="rId11"/>
    <p:sldId id="292" r:id="rId12"/>
    <p:sldId id="299" r:id="rId13"/>
    <p:sldId id="300" r:id="rId14"/>
    <p:sldId id="302" r:id="rId15"/>
    <p:sldId id="304" r:id="rId16"/>
    <p:sldId id="303" r:id="rId17"/>
    <p:sldId id="264" r:id="rId18"/>
    <p:sldId id="287" r:id="rId19"/>
    <p:sldId id="293" r:id="rId20"/>
    <p:sldId id="285" r:id="rId21"/>
    <p:sldId id="286" r:id="rId22"/>
    <p:sldId id="289" r:id="rId23"/>
    <p:sldId id="294" r:id="rId24"/>
    <p:sldId id="295" r:id="rId25"/>
    <p:sldId id="265" r:id="rId26"/>
    <p:sldId id="266" r:id="rId27"/>
    <p:sldId id="267" r:id="rId28"/>
    <p:sldId id="290" r:id="rId29"/>
    <p:sldId id="260" r:id="rId30"/>
    <p:sldId id="298" r:id="rId31"/>
    <p:sldId id="288" r:id="rId32"/>
    <p:sldId id="261" r:id="rId33"/>
    <p:sldId id="262" r:id="rId34"/>
    <p:sldId id="263" r:id="rId35"/>
    <p:sldId id="296" r:id="rId36"/>
    <p:sldId id="268" r:id="rId37"/>
    <p:sldId id="269" r:id="rId38"/>
    <p:sldId id="270" r:id="rId39"/>
    <p:sldId id="271" r:id="rId40"/>
    <p:sldId id="272" r:id="rId41"/>
    <p:sldId id="273" r:id="rId42"/>
    <p:sldId id="274" r:id="rId43"/>
    <p:sldId id="297" r:id="rId44"/>
    <p:sldId id="275" r:id="rId45"/>
    <p:sldId id="276" r:id="rId46"/>
    <p:sldId id="277" r:id="rId47"/>
    <p:sldId id="307" r:id="rId48"/>
    <p:sldId id="278" r:id="rId49"/>
    <p:sldId id="279" r:id="rId50"/>
    <p:sldId id="28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8532" autoAdjust="0"/>
  </p:normalViewPr>
  <p:slideViewPr>
    <p:cSldViewPr>
      <p:cViewPr varScale="1">
        <p:scale>
          <a:sx n="77" d="100"/>
          <a:sy n="77" d="100"/>
        </p:scale>
        <p:origin x="13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1T11:13:45.110"/>
    </inkml:context>
    <inkml:brush xml:id="br0">
      <inkml:brushProperty name="width" value="0.035" units="cm"/>
      <inkml:brushProperty name="height" value="0.035" units="cm"/>
      <inkml:brushProperty name="color" value="#E71224"/>
    </inkml:brush>
  </inkml:definitions>
  <inkml:trace contextRef="#ctx0" brushRef="#br0">666 0 24575,'-7'2'0,"1"0"0,0 0 0,0 1 0,0 0 0,0 0 0,0 0 0,0 1 0,1 0 0,-1 0 0,1 0 0,0 1 0,-6 7 0,-9 6 0,-170 150 0,31-53 0,104-66 0,17-15 0,-41 29 0,56-50-1365,3-4-5461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1T11:13:46.766"/>
    </inkml:context>
    <inkml:brush xml:id="br0">
      <inkml:brushProperty name="width" value="0.035" units="cm"/>
      <inkml:brushProperty name="height" value="0.035" units="cm"/>
      <inkml:brushProperty name="color" value="#E71224"/>
    </inkml:brush>
  </inkml:definitions>
  <inkml:trace contextRef="#ctx0" brushRef="#br0">1 1 24575,'0'13'0,"1"0"0,1 1 0,0-1 0,1 0 0,0-1 0,1 1 0,9 20 0,6 4 0,25 39 0,9 14 0,64 117 0,12 23 0,-34-49-1365,-80-152-5461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1T11:14:51.009"/>
    </inkml:context>
    <inkml:brush xml:id="br0">
      <inkml:brushProperty name="width" value="0.035" units="cm"/>
      <inkml:brushProperty name="height" value="0.035" units="cm"/>
      <inkml:brushProperty name="color" value="#E71224"/>
    </inkml:brush>
  </inkml:definitions>
  <inkml:trace contextRef="#ctx0" brushRef="#br0">519 0 24575,'-3'29'0,"0"0"0,-2-1 0,-2 0 0,0 0 0,-18 43 0,9-27 0,-128 302 0,32-91 0,67-142 0,-63 179 0,108-291-3,-5 17-338,-1 0 1,0 0-1,-13 25 1,12-32-6486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1T11:14:52.290"/>
    </inkml:context>
    <inkml:brush xml:id="br0">
      <inkml:brushProperty name="width" value="0.035" units="cm"/>
      <inkml:brushProperty name="height" value="0.035" units="cm"/>
      <inkml:brushProperty name="color" value="#E71224"/>
    </inkml:brush>
  </inkml:definitions>
  <inkml:trace contextRef="#ctx0" brushRef="#br0">0 1 24575,'2'8'0,"1"-1"0,-1 1 0,1-1 0,1 0 0,-1 0 0,1 0 0,0 0 0,1 0 0,0-1 0,0 0 0,0 0 0,8 6 0,1 4 0,39 42 0,3-3 0,2-1 0,2-4 0,77 49 0,285 156 0,-353-216 0,446 266 0,-461-276-682,101 39-1,-117-55-6143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3EC16-5A72-4DF5-A0EB-332F7EC90B38}" type="datetimeFigureOut">
              <a:rPr lang="en-US" smtClean="0"/>
              <a:t>6/24/2024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C378A-F3EF-4562-9D69-BD46DB364F56}" type="slidenum">
              <a:rPr lang="en-US" smtClean="0"/>
              <a:t>‹#›</a:t>
            </a:fld>
            <a:endParaRPr lang="en-US"/>
          </a:p>
        </p:txBody>
      </p:sp>
    </p:spTree>
    <p:extLst>
      <p:ext uri="{BB962C8B-B14F-4D97-AF65-F5344CB8AC3E}">
        <p14:creationId xmlns:p14="http://schemas.microsoft.com/office/powerpoint/2010/main" val="3589166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BC378A-F3EF-4562-9D69-BD46DB364F56}" type="slidenum">
              <a:rPr lang="en-US" smtClean="0"/>
              <a:t>17</a:t>
            </a:fld>
            <a:endParaRPr lang="en-US"/>
          </a:p>
        </p:txBody>
      </p:sp>
    </p:spTree>
    <p:extLst>
      <p:ext uri="{BB962C8B-B14F-4D97-AF65-F5344CB8AC3E}">
        <p14:creationId xmlns:p14="http://schemas.microsoft.com/office/powerpoint/2010/main" val="293340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FD1F71-61B6-4F17-8B29-BDBA6119766A}" type="datetimeFigureOut">
              <a:rPr lang="fa-IR" smtClean="0"/>
              <a:t>18/12/1445</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45A0205-615E-41D0-96EC-157D4C9C2906}" type="slidenum">
              <a:rPr lang="fa-IR" smtClean="0"/>
              <a:t>‹#›</a:t>
            </a:fld>
            <a:endParaRPr lang="fa-IR"/>
          </a:p>
        </p:txBody>
      </p:sp>
    </p:spTree>
    <p:extLst>
      <p:ext uri="{BB962C8B-B14F-4D97-AF65-F5344CB8AC3E}">
        <p14:creationId xmlns:p14="http://schemas.microsoft.com/office/powerpoint/2010/main" val="305839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D1F71-61B6-4F17-8B29-BDBA6119766A}" type="datetimeFigureOut">
              <a:rPr lang="fa-IR" smtClean="0"/>
              <a:t>18/12/1445</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45A0205-615E-41D0-96EC-157D4C9C2906}" type="slidenum">
              <a:rPr lang="fa-IR" smtClean="0"/>
              <a:t>‹#›</a:t>
            </a:fld>
            <a:endParaRPr lang="fa-IR"/>
          </a:p>
        </p:txBody>
      </p:sp>
    </p:spTree>
    <p:extLst>
      <p:ext uri="{BB962C8B-B14F-4D97-AF65-F5344CB8AC3E}">
        <p14:creationId xmlns:p14="http://schemas.microsoft.com/office/powerpoint/2010/main" val="310832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D1F71-61B6-4F17-8B29-BDBA6119766A}" type="datetimeFigureOut">
              <a:rPr lang="fa-IR" smtClean="0"/>
              <a:t>18/12/1445</a:t>
            </a:fld>
            <a:endParaRPr lang="fa-IR"/>
          </a:p>
        </p:txBody>
      </p:sp>
      <p:sp>
        <p:nvSpPr>
          <p:cNvPr id="5" name="Footer Placeholder 4"/>
          <p:cNvSpPr>
            <a:spLocks noGrp="1"/>
          </p:cNvSpPr>
          <p:nvPr>
            <p:ph type="ftr" sz="quarter" idx="11"/>
          </p:nvPr>
        </p:nvSpPr>
        <p:spPr/>
        <p:txBody>
          <a:bodyPr/>
          <a:lstStyle/>
          <a:p>
            <a:endParaRPr lang="fa-I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45A0205-615E-41D0-96EC-157D4C9C2906}" type="slidenum">
              <a:rPr lang="fa-IR" smtClean="0"/>
              <a:t>‹#›</a:t>
            </a:fld>
            <a:endParaRPr lang="fa-I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783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2FD1F71-61B6-4F17-8B29-BDBA6119766A}" type="datetimeFigureOut">
              <a:rPr lang="fa-IR" smtClean="0"/>
              <a:t>18/12/1445</a:t>
            </a:fld>
            <a:endParaRPr lang="fa-IR"/>
          </a:p>
        </p:txBody>
      </p:sp>
      <p:sp>
        <p:nvSpPr>
          <p:cNvPr id="6" name="Footer Placeholder 5"/>
          <p:cNvSpPr>
            <a:spLocks noGrp="1"/>
          </p:cNvSpPr>
          <p:nvPr>
            <p:ph type="ftr" sz="quarter" idx="11"/>
          </p:nvPr>
        </p:nvSpPr>
        <p:spPr/>
        <p:txBody>
          <a:bodyPr/>
          <a:lstStyle/>
          <a:p>
            <a:endParaRPr lang="fa-I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45A0205-615E-41D0-96EC-157D4C9C2906}" type="slidenum">
              <a:rPr lang="fa-IR" smtClean="0"/>
              <a:t>‹#›</a:t>
            </a:fld>
            <a:endParaRPr lang="fa-IR"/>
          </a:p>
        </p:txBody>
      </p:sp>
    </p:spTree>
    <p:extLst>
      <p:ext uri="{BB962C8B-B14F-4D97-AF65-F5344CB8AC3E}">
        <p14:creationId xmlns:p14="http://schemas.microsoft.com/office/powerpoint/2010/main" val="4254852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2FD1F71-61B6-4F17-8B29-BDBA6119766A}" type="datetimeFigureOut">
              <a:rPr lang="fa-IR" smtClean="0"/>
              <a:t>18/12/1445</a:t>
            </a:fld>
            <a:endParaRPr lang="fa-IR"/>
          </a:p>
        </p:txBody>
      </p:sp>
      <p:sp>
        <p:nvSpPr>
          <p:cNvPr id="6" name="Footer Placeholder 5"/>
          <p:cNvSpPr>
            <a:spLocks noGrp="1"/>
          </p:cNvSpPr>
          <p:nvPr>
            <p:ph type="ftr" sz="quarter" idx="11"/>
          </p:nvPr>
        </p:nvSpPr>
        <p:spPr/>
        <p:txBody>
          <a:bodyPr/>
          <a:lstStyle/>
          <a:p>
            <a:endParaRPr lang="fa-I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45A0205-615E-41D0-96EC-157D4C9C2906}" type="slidenum">
              <a:rPr lang="fa-IR" smtClean="0"/>
              <a:t>‹#›</a:t>
            </a:fld>
            <a:endParaRPr lang="fa-I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1156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2FD1F71-61B6-4F17-8B29-BDBA6119766A}" type="datetimeFigureOut">
              <a:rPr lang="fa-IR" smtClean="0"/>
              <a:t>18/12/1445</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45A0205-615E-41D0-96EC-157D4C9C2906}" type="slidenum">
              <a:rPr lang="fa-IR" smtClean="0"/>
              <a:t>‹#›</a:t>
            </a:fld>
            <a:endParaRPr lang="fa-IR"/>
          </a:p>
        </p:txBody>
      </p:sp>
    </p:spTree>
    <p:extLst>
      <p:ext uri="{BB962C8B-B14F-4D97-AF65-F5344CB8AC3E}">
        <p14:creationId xmlns:p14="http://schemas.microsoft.com/office/powerpoint/2010/main" val="1553205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D1F71-61B6-4F17-8B29-BDBA6119766A}" type="datetimeFigureOut">
              <a:rPr lang="fa-IR" smtClean="0"/>
              <a:t>18/12/1445</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5A0205-615E-41D0-96EC-157D4C9C2906}" type="slidenum">
              <a:rPr lang="fa-IR" smtClean="0"/>
              <a:t>‹#›</a:t>
            </a:fld>
            <a:endParaRPr lang="fa-IR"/>
          </a:p>
        </p:txBody>
      </p:sp>
    </p:spTree>
    <p:extLst>
      <p:ext uri="{BB962C8B-B14F-4D97-AF65-F5344CB8AC3E}">
        <p14:creationId xmlns:p14="http://schemas.microsoft.com/office/powerpoint/2010/main" val="65638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D1F71-61B6-4F17-8B29-BDBA6119766A}" type="datetimeFigureOut">
              <a:rPr lang="fa-IR" smtClean="0"/>
              <a:t>18/12/1445</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5A0205-615E-41D0-96EC-157D4C9C2906}" type="slidenum">
              <a:rPr lang="fa-IR" smtClean="0"/>
              <a:t>‹#›</a:t>
            </a:fld>
            <a:endParaRPr lang="fa-IR"/>
          </a:p>
        </p:txBody>
      </p:sp>
    </p:spTree>
    <p:extLst>
      <p:ext uri="{BB962C8B-B14F-4D97-AF65-F5344CB8AC3E}">
        <p14:creationId xmlns:p14="http://schemas.microsoft.com/office/powerpoint/2010/main" val="325503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D1F71-61B6-4F17-8B29-BDBA6119766A}" type="datetimeFigureOut">
              <a:rPr lang="fa-IR" smtClean="0"/>
              <a:t>18/12/1445</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5A0205-615E-41D0-96EC-157D4C9C2906}" type="slidenum">
              <a:rPr lang="fa-IR" smtClean="0"/>
              <a:t>‹#›</a:t>
            </a:fld>
            <a:endParaRPr lang="fa-IR"/>
          </a:p>
        </p:txBody>
      </p:sp>
    </p:spTree>
    <p:extLst>
      <p:ext uri="{BB962C8B-B14F-4D97-AF65-F5344CB8AC3E}">
        <p14:creationId xmlns:p14="http://schemas.microsoft.com/office/powerpoint/2010/main" val="5684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D1F71-61B6-4F17-8B29-BDBA6119766A}" type="datetimeFigureOut">
              <a:rPr lang="fa-IR" smtClean="0"/>
              <a:t>18/12/1445</a:t>
            </a:fld>
            <a:endParaRPr lang="fa-IR"/>
          </a:p>
        </p:txBody>
      </p:sp>
      <p:sp>
        <p:nvSpPr>
          <p:cNvPr id="5" name="Footer Placeholder 4"/>
          <p:cNvSpPr>
            <a:spLocks noGrp="1"/>
          </p:cNvSpPr>
          <p:nvPr>
            <p:ph type="ftr" sz="quarter" idx="11"/>
          </p:nvPr>
        </p:nvSpPr>
        <p:spPr/>
        <p:txBody>
          <a:bodyPr/>
          <a:lstStyle/>
          <a:p>
            <a:endParaRPr lang="fa-I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45A0205-615E-41D0-96EC-157D4C9C2906}" type="slidenum">
              <a:rPr lang="fa-IR" smtClean="0"/>
              <a:t>‹#›</a:t>
            </a:fld>
            <a:endParaRPr lang="fa-IR"/>
          </a:p>
        </p:txBody>
      </p:sp>
    </p:spTree>
    <p:extLst>
      <p:ext uri="{BB962C8B-B14F-4D97-AF65-F5344CB8AC3E}">
        <p14:creationId xmlns:p14="http://schemas.microsoft.com/office/powerpoint/2010/main" val="136198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FD1F71-61B6-4F17-8B29-BDBA6119766A}" type="datetimeFigureOut">
              <a:rPr lang="fa-IR" smtClean="0"/>
              <a:t>18/12/1445</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45A0205-615E-41D0-96EC-157D4C9C2906}" type="slidenum">
              <a:rPr lang="fa-IR" smtClean="0"/>
              <a:t>‹#›</a:t>
            </a:fld>
            <a:endParaRPr lang="fa-IR"/>
          </a:p>
        </p:txBody>
      </p:sp>
    </p:spTree>
    <p:extLst>
      <p:ext uri="{BB962C8B-B14F-4D97-AF65-F5344CB8AC3E}">
        <p14:creationId xmlns:p14="http://schemas.microsoft.com/office/powerpoint/2010/main" val="38962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FD1F71-61B6-4F17-8B29-BDBA6119766A}" type="datetimeFigureOut">
              <a:rPr lang="fa-IR" smtClean="0"/>
              <a:t>18/12/1445</a:t>
            </a:fld>
            <a:endParaRPr lang="fa-IR"/>
          </a:p>
        </p:txBody>
      </p:sp>
      <p:sp>
        <p:nvSpPr>
          <p:cNvPr id="8" name="Footer Placeholder 7"/>
          <p:cNvSpPr>
            <a:spLocks noGrp="1"/>
          </p:cNvSpPr>
          <p:nvPr>
            <p:ph type="ftr" sz="quarter" idx="11"/>
          </p:nvPr>
        </p:nvSpPr>
        <p:spPr/>
        <p:txBody>
          <a:bodyPr/>
          <a:lstStyle/>
          <a:p>
            <a:endParaRPr lang="fa-I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45A0205-615E-41D0-96EC-157D4C9C2906}" type="slidenum">
              <a:rPr lang="fa-IR" smtClean="0"/>
              <a:t>‹#›</a:t>
            </a:fld>
            <a:endParaRPr lang="fa-IR"/>
          </a:p>
        </p:txBody>
      </p:sp>
    </p:spTree>
    <p:extLst>
      <p:ext uri="{BB962C8B-B14F-4D97-AF65-F5344CB8AC3E}">
        <p14:creationId xmlns:p14="http://schemas.microsoft.com/office/powerpoint/2010/main" val="347283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FD1F71-61B6-4F17-8B29-BDBA6119766A}" type="datetimeFigureOut">
              <a:rPr lang="fa-IR" smtClean="0"/>
              <a:t>18/12/1445</a:t>
            </a:fld>
            <a:endParaRPr lang="fa-IR"/>
          </a:p>
        </p:txBody>
      </p:sp>
      <p:sp>
        <p:nvSpPr>
          <p:cNvPr id="4" name="Footer Placeholder 3"/>
          <p:cNvSpPr>
            <a:spLocks noGrp="1"/>
          </p:cNvSpPr>
          <p:nvPr>
            <p:ph type="ftr" sz="quarter" idx="11"/>
          </p:nvPr>
        </p:nvSpPr>
        <p:spPr/>
        <p:txBody>
          <a:bodyPr/>
          <a:lstStyle/>
          <a:p>
            <a:endParaRPr lang="fa-I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45A0205-615E-41D0-96EC-157D4C9C2906}" type="slidenum">
              <a:rPr lang="fa-IR" smtClean="0"/>
              <a:t>‹#›</a:t>
            </a:fld>
            <a:endParaRPr lang="fa-IR"/>
          </a:p>
        </p:txBody>
      </p:sp>
    </p:spTree>
    <p:extLst>
      <p:ext uri="{BB962C8B-B14F-4D97-AF65-F5344CB8AC3E}">
        <p14:creationId xmlns:p14="http://schemas.microsoft.com/office/powerpoint/2010/main" val="285031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D1F71-61B6-4F17-8B29-BDBA6119766A}" type="datetimeFigureOut">
              <a:rPr lang="fa-IR" smtClean="0"/>
              <a:t>18/12/1445</a:t>
            </a:fld>
            <a:endParaRPr lang="fa-IR"/>
          </a:p>
        </p:txBody>
      </p:sp>
      <p:sp>
        <p:nvSpPr>
          <p:cNvPr id="3" name="Footer Placeholder 2"/>
          <p:cNvSpPr>
            <a:spLocks noGrp="1"/>
          </p:cNvSpPr>
          <p:nvPr>
            <p:ph type="ftr" sz="quarter" idx="11"/>
          </p:nvPr>
        </p:nvSpPr>
        <p:spPr/>
        <p:txBody>
          <a:bodyPr/>
          <a:lstStyle/>
          <a:p>
            <a:endParaRPr lang="fa-I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45A0205-615E-41D0-96EC-157D4C9C2906}" type="slidenum">
              <a:rPr lang="fa-IR" smtClean="0"/>
              <a:t>‹#›</a:t>
            </a:fld>
            <a:endParaRPr lang="fa-IR"/>
          </a:p>
        </p:txBody>
      </p:sp>
    </p:spTree>
    <p:extLst>
      <p:ext uri="{BB962C8B-B14F-4D97-AF65-F5344CB8AC3E}">
        <p14:creationId xmlns:p14="http://schemas.microsoft.com/office/powerpoint/2010/main" val="119633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FD1F71-61B6-4F17-8B29-BDBA6119766A}" type="datetimeFigureOut">
              <a:rPr lang="fa-IR" smtClean="0"/>
              <a:t>18/12/1445</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45A0205-615E-41D0-96EC-157D4C9C2906}" type="slidenum">
              <a:rPr lang="fa-IR" smtClean="0"/>
              <a:t>‹#›</a:t>
            </a:fld>
            <a:endParaRPr lang="fa-IR"/>
          </a:p>
        </p:txBody>
      </p:sp>
    </p:spTree>
    <p:extLst>
      <p:ext uri="{BB962C8B-B14F-4D97-AF65-F5344CB8AC3E}">
        <p14:creationId xmlns:p14="http://schemas.microsoft.com/office/powerpoint/2010/main" val="317465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FD1F71-61B6-4F17-8B29-BDBA6119766A}" type="datetimeFigureOut">
              <a:rPr lang="fa-IR" smtClean="0"/>
              <a:t>18/12/1445</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45A0205-615E-41D0-96EC-157D4C9C2906}" type="slidenum">
              <a:rPr lang="fa-IR" smtClean="0"/>
              <a:t>‹#›</a:t>
            </a:fld>
            <a:endParaRPr lang="fa-IR"/>
          </a:p>
        </p:txBody>
      </p:sp>
    </p:spTree>
    <p:extLst>
      <p:ext uri="{BB962C8B-B14F-4D97-AF65-F5344CB8AC3E}">
        <p14:creationId xmlns:p14="http://schemas.microsoft.com/office/powerpoint/2010/main" val="156561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2FD1F71-61B6-4F17-8B29-BDBA6119766A}" type="datetimeFigureOut">
              <a:rPr lang="fa-IR" smtClean="0"/>
              <a:t>18/12/1445</a:t>
            </a:fld>
            <a:endParaRPr lang="fa-I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45A0205-615E-41D0-96EC-157D4C9C2906}" type="slidenum">
              <a:rPr lang="fa-IR" smtClean="0"/>
              <a:t>‹#›</a:t>
            </a:fld>
            <a:endParaRPr lang="fa-IR"/>
          </a:p>
        </p:txBody>
      </p:sp>
    </p:spTree>
    <p:extLst>
      <p:ext uri="{BB962C8B-B14F-4D97-AF65-F5344CB8AC3E}">
        <p14:creationId xmlns:p14="http://schemas.microsoft.com/office/powerpoint/2010/main" val="69627040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2.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customXml" Target="../ink/ink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بسم اله"/>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a:xfrm>
            <a:off x="395536" y="584684"/>
            <a:ext cx="8352928" cy="56886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765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1628800"/>
            <a:ext cx="8640960" cy="4680520"/>
          </a:xfrm>
        </p:spPr>
        <p:txBody>
          <a:bodyPr>
            <a:normAutofit/>
          </a:bodyPr>
          <a:lstStyle/>
          <a:p>
            <a:pPr algn="r" rtl="1"/>
            <a:r>
              <a:rPr lang="fa-IR" sz="2400" b="1" dirty="0">
                <a:cs typeface="B Nazanin" pitchFamily="2" charset="-78"/>
              </a:rPr>
              <a:t>تمام زنان در دوران بارداری در هر شرایط تغذیه ای که باشند(کم وزن، طبیعی، دارای اضافه وزن و یا چاق) باید </a:t>
            </a:r>
            <a:r>
              <a:rPr lang="fa-IR" sz="2400" b="1" u="sng" dirty="0">
                <a:cs typeface="B Nazanin" pitchFamily="2" charset="-78"/>
              </a:rPr>
              <a:t>افزایش وزن مناسبی </a:t>
            </a:r>
            <a:r>
              <a:rPr lang="fa-IR" sz="2400" b="1" dirty="0">
                <a:cs typeface="B Nazanin" pitchFamily="2" charset="-78"/>
              </a:rPr>
              <a:t>داشته باشند. </a:t>
            </a:r>
            <a:endParaRPr lang="en-US" sz="2400" b="1" dirty="0">
              <a:cs typeface="B Nazanin" pitchFamily="2" charset="-78"/>
            </a:endParaRPr>
          </a:p>
          <a:p>
            <a:pPr marL="0" indent="0" algn="r" rtl="1">
              <a:buNone/>
            </a:pPr>
            <a:endParaRPr lang="fa-IR" sz="2400" b="1" dirty="0">
              <a:cs typeface="B Nazanin" pitchFamily="2" charset="-78"/>
            </a:endParaRPr>
          </a:p>
          <a:p>
            <a:pPr algn="r" rtl="1"/>
            <a:r>
              <a:rPr lang="fa-IR" sz="2400" b="1" u="sng" dirty="0">
                <a:cs typeface="B Nazanin" pitchFamily="2" charset="-78"/>
              </a:rPr>
              <a:t>الگوی افزایش وزن به اندازه افزایش وزن اهمیت دارد. میزان افزایش وزن در طول ما ه های مختلف دوره بارداری </a:t>
            </a:r>
            <a:r>
              <a:rPr lang="fa-IR" sz="2400" b="1" dirty="0">
                <a:cs typeface="B Nazanin" pitchFamily="2" charset="-78"/>
              </a:rPr>
              <a:t>یکسان نیست. بطور متوسط در سه ماهه اول کمترین مقدار ( </a:t>
            </a:r>
            <a:r>
              <a:rPr lang="fa-IR" sz="2400" b="1" dirty="0">
                <a:solidFill>
                  <a:srgbClr val="0070C0"/>
                </a:solidFill>
                <a:cs typeface="B Nazanin" pitchFamily="2" charset="-78"/>
              </a:rPr>
              <a:t>2- 5/. کیلوگرم</a:t>
            </a:r>
            <a:r>
              <a:rPr lang="fa-IR" sz="2400" b="1" dirty="0">
                <a:cs typeface="B Nazanin" pitchFamily="2" charset="-78"/>
              </a:rPr>
              <a:t>)، در سه ماهه دوم </a:t>
            </a:r>
            <a:r>
              <a:rPr lang="fa-IR" sz="2400" b="1" dirty="0">
                <a:solidFill>
                  <a:srgbClr val="0070C0"/>
                </a:solidFill>
                <a:cs typeface="B Nazanin" pitchFamily="2" charset="-78"/>
              </a:rPr>
              <a:t>4- 3 </a:t>
            </a:r>
            <a:r>
              <a:rPr lang="fa-IR" sz="2400" b="1" dirty="0">
                <a:cs typeface="B Nazanin" pitchFamily="2" charset="-78"/>
              </a:rPr>
              <a:t>کیلوگرم و در سه ماهه سوم بیشترین مقدار ( </a:t>
            </a:r>
            <a:r>
              <a:rPr lang="fa-IR" sz="2400" b="1" dirty="0">
                <a:solidFill>
                  <a:srgbClr val="0070C0"/>
                </a:solidFill>
                <a:cs typeface="B Nazanin" pitchFamily="2" charset="-78"/>
              </a:rPr>
              <a:t>5- 4 کیلوگرم</a:t>
            </a:r>
            <a:r>
              <a:rPr lang="fa-IR" sz="2400" b="1" dirty="0">
                <a:cs typeface="B Nazanin" pitchFamily="2" charset="-78"/>
              </a:rPr>
              <a:t>) افزایش وزن وجود دارد. </a:t>
            </a:r>
            <a:endParaRPr lang="en-US" sz="2400" b="1" dirty="0">
              <a:cs typeface="B Nazanin" pitchFamily="2" charset="-78"/>
            </a:endParaRPr>
          </a:p>
          <a:p>
            <a:pPr marL="0" indent="0" algn="r" rtl="1">
              <a:buNone/>
            </a:pPr>
            <a:endParaRPr lang="fa-IR" sz="2400" b="1" dirty="0">
              <a:cs typeface="B Nazanin" pitchFamily="2" charset="-78"/>
            </a:endParaRPr>
          </a:p>
          <a:p>
            <a:pPr algn="r" rtl="1"/>
            <a:r>
              <a:rPr lang="fa-IR" sz="2400" b="1" dirty="0">
                <a:cs typeface="B Nazanin" pitchFamily="2" charset="-78"/>
              </a:rPr>
              <a:t>وز نگیری مناسب مادر در سه ماهه اول، دوم و سوم بارداری تضمین کننده سلامت مادرو جنین در دوران بارداری و سا ل های بعدی زندگی می باشد.</a:t>
            </a:r>
          </a:p>
          <a:p>
            <a:pPr algn="r" rtl="1"/>
            <a:endParaRPr lang="fa-IR" sz="2400" b="1" dirty="0">
              <a:cs typeface="B Nazanin" pitchFamily="2" charset="-78"/>
            </a:endParaRPr>
          </a:p>
        </p:txBody>
      </p:sp>
    </p:spTree>
    <p:extLst>
      <p:ext uri="{BB962C8B-B14F-4D97-AF65-F5344CB8AC3E}">
        <p14:creationId xmlns:p14="http://schemas.microsoft.com/office/powerpoint/2010/main" val="55587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C5E1-F6DA-A738-58B4-CD970E26BC63}"/>
              </a:ext>
            </a:extLst>
          </p:cNvPr>
          <p:cNvSpPr>
            <a:spLocks noGrp="1"/>
          </p:cNvSpPr>
          <p:nvPr>
            <p:ph type="title"/>
          </p:nvPr>
        </p:nvSpPr>
        <p:spPr>
          <a:xfrm>
            <a:off x="1942415" y="188640"/>
            <a:ext cx="6589199" cy="1008112"/>
          </a:xfrm>
        </p:spPr>
        <p:txBody>
          <a:bodyPr/>
          <a:lstStyle/>
          <a:p>
            <a:pPr algn="ctr" rtl="1"/>
            <a:r>
              <a:rPr lang="fa-IR" dirty="0"/>
              <a:t>تعیین </a:t>
            </a:r>
            <a:r>
              <a:rPr lang="en-US" dirty="0"/>
              <a:t>BMI</a:t>
            </a:r>
          </a:p>
        </p:txBody>
      </p:sp>
      <p:pic>
        <p:nvPicPr>
          <p:cNvPr id="5" name="Content Placeholder 4">
            <a:extLst>
              <a:ext uri="{FF2B5EF4-FFF2-40B4-BE49-F238E27FC236}">
                <a16:creationId xmlns:a16="http://schemas.microsoft.com/office/drawing/2014/main" id="{74FCFBCE-F873-E144-32D2-E5B17DD077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980728"/>
            <a:ext cx="8208912" cy="5877272"/>
          </a:xfrm>
        </p:spPr>
      </p:pic>
    </p:spTree>
    <p:extLst>
      <p:ext uri="{BB962C8B-B14F-4D97-AF65-F5344CB8AC3E}">
        <p14:creationId xmlns:p14="http://schemas.microsoft.com/office/powerpoint/2010/main" val="348918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4EFEFA-B1D0-A648-A575-8F37BB62DE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836712"/>
            <a:ext cx="6984776" cy="5616624"/>
          </a:xfrm>
        </p:spPr>
      </p:pic>
    </p:spTree>
    <p:extLst>
      <p:ext uri="{BB962C8B-B14F-4D97-AF65-F5344CB8AC3E}">
        <p14:creationId xmlns:p14="http://schemas.microsoft.com/office/powerpoint/2010/main" val="228562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62A7-5138-80C6-49D2-33E31E017C4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D65E18F-48E1-728F-EB47-D0D60E1A45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9534" y="2133600"/>
            <a:ext cx="3898432" cy="3778250"/>
          </a:xfrm>
        </p:spPr>
      </p:pic>
      <p:pic>
        <p:nvPicPr>
          <p:cNvPr id="7" name="Picture 6">
            <a:extLst>
              <a:ext uri="{FF2B5EF4-FFF2-40B4-BE49-F238E27FC236}">
                <a16:creationId xmlns:a16="http://schemas.microsoft.com/office/drawing/2014/main" id="{75766A41-0B71-BE59-BE69-44C92516C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262" y="1033462"/>
            <a:ext cx="4943475" cy="4791075"/>
          </a:xfrm>
          <a:prstGeom prst="rect">
            <a:avLst/>
          </a:prstGeom>
        </p:spPr>
      </p:pic>
    </p:spTree>
    <p:extLst>
      <p:ext uri="{BB962C8B-B14F-4D97-AF65-F5344CB8AC3E}">
        <p14:creationId xmlns:p14="http://schemas.microsoft.com/office/powerpoint/2010/main" val="303276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D36011-7AA8-6D76-F943-275F69A96B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332656"/>
            <a:ext cx="7056783" cy="5579194"/>
          </a:xfrm>
        </p:spPr>
      </p:pic>
    </p:spTree>
    <p:extLst>
      <p:ext uri="{BB962C8B-B14F-4D97-AF65-F5344CB8AC3E}">
        <p14:creationId xmlns:p14="http://schemas.microsoft.com/office/powerpoint/2010/main" val="427400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5B2C48-FC57-62FF-D85B-4B4075C3A8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332656"/>
            <a:ext cx="6552728" cy="5579194"/>
          </a:xfrm>
        </p:spPr>
      </p:pic>
    </p:spTree>
    <p:extLst>
      <p:ext uri="{BB962C8B-B14F-4D97-AF65-F5344CB8AC3E}">
        <p14:creationId xmlns:p14="http://schemas.microsoft.com/office/powerpoint/2010/main" val="4274440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AA2C15D-3194-EA8E-8B6C-7C74F0463B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2443"/>
            <a:ext cx="8208912" cy="6336704"/>
          </a:xfrm>
        </p:spPr>
      </p:pic>
    </p:spTree>
    <p:extLst>
      <p:ext uri="{BB962C8B-B14F-4D97-AF65-F5344CB8AC3E}">
        <p14:creationId xmlns:p14="http://schemas.microsoft.com/office/powerpoint/2010/main" val="2479393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5" y="1124744"/>
            <a:ext cx="8229600" cy="936104"/>
          </a:xfrm>
        </p:spPr>
        <p:txBody>
          <a:bodyPr>
            <a:normAutofit fontScale="90000"/>
          </a:bodyPr>
          <a:lstStyle/>
          <a:p>
            <a:pPr algn="ctr"/>
            <a:br>
              <a:rPr lang="fa-IR" sz="3100" b="1" dirty="0">
                <a:solidFill>
                  <a:srgbClr val="002060"/>
                </a:solidFill>
                <a:cs typeface="B Nazanin" pitchFamily="2" charset="-78"/>
              </a:rPr>
            </a:br>
            <a:endParaRPr lang="fa-IR" dirty="0"/>
          </a:p>
        </p:txBody>
      </p:sp>
      <p:sp>
        <p:nvSpPr>
          <p:cNvPr id="3" name="Content Placeholder 2"/>
          <p:cNvSpPr>
            <a:spLocks noGrp="1"/>
          </p:cNvSpPr>
          <p:nvPr>
            <p:ph idx="1"/>
          </p:nvPr>
        </p:nvSpPr>
        <p:spPr>
          <a:xfrm>
            <a:off x="539552" y="1124744"/>
            <a:ext cx="8229600" cy="1224135"/>
          </a:xfrm>
        </p:spPr>
        <p:txBody>
          <a:bodyPr>
            <a:normAutofit/>
          </a:bodyPr>
          <a:lstStyle/>
          <a:p>
            <a:pPr marL="0" indent="0" algn="ctr" rtl="1">
              <a:buNone/>
            </a:pPr>
            <a:r>
              <a:rPr lang="fa-IR" sz="2400" b="1" dirty="0">
                <a:solidFill>
                  <a:srgbClr val="002060"/>
                </a:solidFill>
                <a:cs typeface="B Nazanin" pitchFamily="2" charset="-78"/>
              </a:rPr>
              <a:t>میزان افزایش وزن برای مادران باردار </a:t>
            </a:r>
            <a:r>
              <a:rPr lang="fa-IR" sz="2400" b="1" dirty="0">
                <a:solidFill>
                  <a:srgbClr val="00B0F0"/>
                </a:solidFill>
                <a:cs typeface="B Nazanin" pitchFamily="2" charset="-78"/>
              </a:rPr>
              <a:t>بالاتر از 19 سال </a:t>
            </a:r>
            <a:r>
              <a:rPr lang="fa-IR" sz="2400" b="1" dirty="0">
                <a:solidFill>
                  <a:srgbClr val="002060"/>
                </a:solidFill>
                <a:cs typeface="B Nazanin" pitchFamily="2" charset="-78"/>
              </a:rPr>
              <a:t>در بارداری تک قلویی بر اساس نمایه توده بدنی قبل از بارداری</a:t>
            </a:r>
          </a:p>
          <a:p>
            <a:pPr algn="r" rtl="1"/>
            <a:endParaRPr lang="fa-IR" sz="2000" b="1" dirty="0">
              <a:cs typeface="B Nazani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775240577"/>
              </p:ext>
            </p:extLst>
          </p:nvPr>
        </p:nvGraphicFramePr>
        <p:xfrm>
          <a:off x="539552" y="2204863"/>
          <a:ext cx="8352926" cy="3600400"/>
        </p:xfrm>
        <a:graphic>
          <a:graphicData uri="http://schemas.openxmlformats.org/drawingml/2006/table">
            <a:tbl>
              <a:tblPr rtl="1" firstRow="1" bandRow="1">
                <a:tableStyleId>{5C22544A-7EE6-4342-B048-85BDC9FD1C3A}</a:tableStyleId>
              </a:tblPr>
              <a:tblGrid>
                <a:gridCol w="1344157">
                  <a:extLst>
                    <a:ext uri="{9D8B030D-6E8A-4147-A177-3AD203B41FA5}">
                      <a16:colId xmlns:a16="http://schemas.microsoft.com/office/drawing/2014/main" val="20000"/>
                    </a:ext>
                  </a:extLst>
                </a:gridCol>
                <a:gridCol w="1313242">
                  <a:extLst>
                    <a:ext uri="{9D8B030D-6E8A-4147-A177-3AD203B41FA5}">
                      <a16:colId xmlns:a16="http://schemas.microsoft.com/office/drawing/2014/main" val="20001"/>
                    </a:ext>
                  </a:extLst>
                </a:gridCol>
                <a:gridCol w="1919206">
                  <a:extLst>
                    <a:ext uri="{9D8B030D-6E8A-4147-A177-3AD203B41FA5}">
                      <a16:colId xmlns:a16="http://schemas.microsoft.com/office/drawing/2014/main" val="20002"/>
                    </a:ext>
                  </a:extLst>
                </a:gridCol>
                <a:gridCol w="1622276">
                  <a:extLst>
                    <a:ext uri="{9D8B030D-6E8A-4147-A177-3AD203B41FA5}">
                      <a16:colId xmlns:a16="http://schemas.microsoft.com/office/drawing/2014/main" val="20003"/>
                    </a:ext>
                  </a:extLst>
                </a:gridCol>
                <a:gridCol w="2154045">
                  <a:extLst>
                    <a:ext uri="{9D8B030D-6E8A-4147-A177-3AD203B41FA5}">
                      <a16:colId xmlns:a16="http://schemas.microsoft.com/office/drawing/2014/main" val="20004"/>
                    </a:ext>
                  </a:extLst>
                </a:gridCol>
              </a:tblGrid>
              <a:tr h="1613972">
                <a:tc>
                  <a:txBody>
                    <a:bodyPr/>
                    <a:lstStyle/>
                    <a:p>
                      <a:r>
                        <a:rPr lang="fa-IR" sz="1800" b="0" i="0" u="none" strike="noStrike" kern="1200" baseline="0" dirty="0">
                          <a:solidFill>
                            <a:schemeClr val="lt1"/>
                          </a:solidFill>
                          <a:latin typeface="+mn-lt"/>
                          <a:ea typeface="+mn-ea"/>
                          <a:cs typeface="+mn-cs"/>
                        </a:rPr>
                        <a:t>رنگ ناحیه</a:t>
                      </a:r>
                    </a:p>
                    <a:p>
                      <a:r>
                        <a:rPr lang="en-US" sz="1800" b="0" i="0" u="none" strike="noStrike" kern="1200" baseline="0" dirty="0">
                          <a:solidFill>
                            <a:schemeClr val="lt1"/>
                          </a:solidFill>
                          <a:latin typeface="+mn-lt"/>
                          <a:ea typeface="+mn-ea"/>
                          <a:cs typeface="+mn-cs"/>
                        </a:rPr>
                        <a:t>BMI</a:t>
                      </a:r>
                      <a:endParaRPr lang="fa-IR" dirty="0"/>
                    </a:p>
                  </a:txBody>
                  <a:tcPr/>
                </a:tc>
                <a:tc>
                  <a:txBody>
                    <a:bodyPr/>
                    <a:lstStyle/>
                    <a:p>
                      <a:pPr rtl="1"/>
                      <a:r>
                        <a:rPr lang="fa-IR" sz="1800" b="0" i="0" u="none" strike="noStrike" kern="1200" baseline="0" dirty="0">
                          <a:solidFill>
                            <a:schemeClr val="lt1"/>
                          </a:solidFill>
                          <a:latin typeface="+mn-lt"/>
                          <a:ea typeface="+mn-ea"/>
                          <a:cs typeface="+mn-cs"/>
                        </a:rPr>
                        <a:t>وضعیت تغذیه</a:t>
                      </a:r>
                      <a:endParaRPr lang="fa-IR" dirty="0"/>
                    </a:p>
                  </a:txBody>
                  <a:tcPr/>
                </a:tc>
                <a:tc>
                  <a:txBody>
                    <a:bodyPr/>
                    <a:lstStyle/>
                    <a:p>
                      <a:pPr rtl="1"/>
                      <a:r>
                        <a:rPr lang="en-US" sz="1800" b="0" i="0" u="none" strike="noStrike" kern="1200" baseline="0" dirty="0">
                          <a:solidFill>
                            <a:schemeClr val="lt1"/>
                          </a:solidFill>
                          <a:latin typeface="+mn-lt"/>
                          <a:ea typeface="+mn-ea"/>
                          <a:cs typeface="+mn-cs"/>
                        </a:rPr>
                        <a:t>MI </a:t>
                      </a:r>
                      <a:r>
                        <a:rPr lang="fa-IR" sz="1800" b="0" i="0" u="none" strike="noStrike" kern="1200" baseline="0" dirty="0">
                          <a:solidFill>
                            <a:schemeClr val="lt1"/>
                          </a:solidFill>
                          <a:latin typeface="+mn-lt"/>
                          <a:ea typeface="+mn-ea"/>
                          <a:cs typeface="+mn-cs"/>
                        </a:rPr>
                        <a:t>قبل از بارداری</a:t>
                      </a:r>
                      <a:endParaRPr lang="fa-IR" dirty="0"/>
                    </a:p>
                  </a:txBody>
                  <a:tcPr/>
                </a:tc>
                <a:tc>
                  <a:txBody>
                    <a:bodyPr/>
                    <a:lstStyle/>
                    <a:p>
                      <a:pPr rtl="1"/>
                      <a:r>
                        <a:rPr lang="fa-IR" sz="1800" b="0" i="0" u="none" strike="noStrike" kern="1200" baseline="0" dirty="0">
                          <a:solidFill>
                            <a:schemeClr val="lt1"/>
                          </a:solidFill>
                          <a:latin typeface="+mn-lt"/>
                          <a:ea typeface="+mn-ea"/>
                          <a:cs typeface="+mn-cs"/>
                        </a:rPr>
                        <a:t>محدوده مجاز افزایش وزن </a:t>
                      </a:r>
                      <a:r>
                        <a:rPr lang="en-US" sz="1800" b="0" i="0" u="none" strike="noStrike" kern="1200" baseline="0" dirty="0">
                          <a:solidFill>
                            <a:schemeClr val="lt1"/>
                          </a:solidFill>
                          <a:latin typeface="+mn-lt"/>
                          <a:ea typeface="+mn-ea"/>
                          <a:cs typeface="+mn-cs"/>
                        </a:rPr>
                        <a:t>)</a:t>
                      </a:r>
                      <a:r>
                        <a:rPr lang="fa-IR" sz="1800" b="0" i="0" u="none" strike="noStrike" kern="1200" baseline="0" dirty="0">
                          <a:solidFill>
                            <a:schemeClr val="lt1"/>
                          </a:solidFill>
                          <a:latin typeface="+mn-lt"/>
                          <a:ea typeface="+mn-ea"/>
                          <a:cs typeface="+mn-cs"/>
                        </a:rPr>
                        <a:t>کیلوگرم</a:t>
                      </a:r>
                      <a:r>
                        <a:rPr lang="en-US" sz="1800" b="0" i="0" u="none" strike="noStrike" kern="1200" baseline="0" dirty="0">
                          <a:solidFill>
                            <a:schemeClr val="lt1"/>
                          </a:solidFill>
                          <a:latin typeface="+mn-lt"/>
                          <a:ea typeface="+mn-ea"/>
                          <a:cs typeface="+mn-cs"/>
                        </a:rPr>
                        <a:t>(</a:t>
                      </a:r>
                      <a:endParaRPr lang="fa-IR" dirty="0"/>
                    </a:p>
                  </a:txBody>
                  <a:tcPr/>
                </a:tc>
                <a:tc>
                  <a:txBody>
                    <a:bodyPr/>
                    <a:lstStyle/>
                    <a:p>
                      <a:pPr algn="r" rtl="1"/>
                      <a:r>
                        <a:rPr lang="fa-IR" sz="1800" b="0" i="0" u="none" strike="noStrike" kern="1200" baseline="0" dirty="0">
                          <a:solidFill>
                            <a:schemeClr val="lt1"/>
                          </a:solidFill>
                          <a:latin typeface="+mn-lt"/>
                          <a:ea typeface="+mn-ea"/>
                          <a:cs typeface="+mn-cs"/>
                        </a:rPr>
                        <a:t>افزایش وزن از ابتدای هفته 13</a:t>
                      </a:r>
                    </a:p>
                    <a:p>
                      <a:pPr algn="r" rtl="1"/>
                      <a:r>
                        <a:rPr lang="fa-IR" sz="1800" b="0" i="0" u="none" strike="noStrike" kern="1200" baseline="0" dirty="0">
                          <a:solidFill>
                            <a:schemeClr val="lt1"/>
                          </a:solidFill>
                          <a:latin typeface="+mn-lt"/>
                          <a:ea typeface="+mn-ea"/>
                          <a:cs typeface="+mn-cs"/>
                        </a:rPr>
                        <a:t>بارداری به بعد </a:t>
                      </a:r>
                      <a:r>
                        <a:rPr lang="en-US" sz="1800" b="0" i="0" u="none" strike="noStrike" kern="1200" baseline="0" dirty="0">
                          <a:solidFill>
                            <a:schemeClr val="lt1"/>
                          </a:solidFill>
                          <a:latin typeface="+mn-lt"/>
                          <a:ea typeface="+mn-ea"/>
                          <a:cs typeface="+mn-cs"/>
                        </a:rPr>
                        <a:t>)</a:t>
                      </a:r>
                      <a:r>
                        <a:rPr lang="fa-IR" sz="1800" b="0" i="0" u="none" strike="noStrike" kern="1200" baseline="0" dirty="0">
                          <a:solidFill>
                            <a:schemeClr val="lt1"/>
                          </a:solidFill>
                          <a:latin typeface="+mn-lt"/>
                          <a:ea typeface="+mn-ea"/>
                          <a:cs typeface="+mn-cs"/>
                        </a:rPr>
                        <a:t>کیلوگرم/هفته</a:t>
                      </a:r>
                      <a:r>
                        <a:rPr lang="en-US" sz="1800" b="0" i="0" u="none" strike="noStrike" kern="1200" baseline="0" dirty="0">
                          <a:solidFill>
                            <a:schemeClr val="lt1"/>
                          </a:solidFill>
                          <a:latin typeface="+mn-lt"/>
                          <a:ea typeface="+mn-ea"/>
                          <a:cs typeface="+mn-cs"/>
                        </a:rPr>
                        <a:t>(</a:t>
                      </a:r>
                      <a:endParaRPr lang="fa-IR" dirty="0"/>
                    </a:p>
                  </a:txBody>
                  <a:tcPr/>
                </a:tc>
                <a:extLst>
                  <a:ext uri="{0D108BD9-81ED-4DB2-BD59-A6C34878D82A}">
                    <a16:rowId xmlns:a16="http://schemas.microsoft.com/office/drawing/2014/main" val="10000"/>
                  </a:ext>
                </a:extLst>
              </a:tr>
              <a:tr h="496607">
                <a:tc>
                  <a:txBody>
                    <a:bodyPr/>
                    <a:lstStyle/>
                    <a:p>
                      <a:pPr rtl="1"/>
                      <a:r>
                        <a:rPr lang="fa-IR" dirty="0"/>
                        <a:t>زرد</a:t>
                      </a:r>
                    </a:p>
                  </a:txBody>
                  <a:tcPr/>
                </a:tc>
                <a:tc>
                  <a:txBody>
                    <a:bodyPr/>
                    <a:lstStyle/>
                    <a:p>
                      <a:pPr algn="ctr" rtl="1"/>
                      <a:r>
                        <a:rPr lang="fa-IR" dirty="0"/>
                        <a:t>کم وزن</a:t>
                      </a:r>
                    </a:p>
                  </a:txBody>
                  <a:tcPr/>
                </a:tc>
                <a:tc>
                  <a:txBody>
                    <a:bodyPr/>
                    <a:lstStyle/>
                    <a:p>
                      <a:pPr algn="ctr" rtl="1"/>
                      <a:r>
                        <a:rPr lang="fa-IR" dirty="0"/>
                        <a:t>کمتر از 18/5</a:t>
                      </a:r>
                    </a:p>
                  </a:txBody>
                  <a:tcPr/>
                </a:tc>
                <a:tc>
                  <a:txBody>
                    <a:bodyPr/>
                    <a:lstStyle/>
                    <a:p>
                      <a:pPr algn="ctr" rtl="1"/>
                      <a:r>
                        <a:rPr lang="fa-IR" dirty="0"/>
                        <a:t>18-12/5</a:t>
                      </a:r>
                    </a:p>
                  </a:txBody>
                  <a:tcPr/>
                </a:tc>
                <a:tc>
                  <a:txBody>
                    <a:bodyPr/>
                    <a:lstStyle/>
                    <a:p>
                      <a:pPr algn="ctr" rtl="1"/>
                      <a:r>
                        <a:rPr lang="fa-IR" dirty="0"/>
                        <a:t>0/5</a:t>
                      </a:r>
                    </a:p>
                  </a:txBody>
                  <a:tcPr/>
                </a:tc>
                <a:extLst>
                  <a:ext uri="{0D108BD9-81ED-4DB2-BD59-A6C34878D82A}">
                    <a16:rowId xmlns:a16="http://schemas.microsoft.com/office/drawing/2014/main" val="10001"/>
                  </a:ext>
                </a:extLst>
              </a:tr>
              <a:tr h="496607">
                <a:tc>
                  <a:txBody>
                    <a:bodyPr/>
                    <a:lstStyle/>
                    <a:p>
                      <a:pPr rtl="1"/>
                      <a:r>
                        <a:rPr lang="fa-IR" dirty="0"/>
                        <a:t>سبز</a:t>
                      </a:r>
                    </a:p>
                  </a:txBody>
                  <a:tcPr/>
                </a:tc>
                <a:tc>
                  <a:txBody>
                    <a:bodyPr/>
                    <a:lstStyle/>
                    <a:p>
                      <a:pPr algn="ctr" rtl="1"/>
                      <a:r>
                        <a:rPr lang="fa-IR" dirty="0"/>
                        <a:t>طبیعی</a:t>
                      </a:r>
                    </a:p>
                  </a:txBody>
                  <a:tcPr/>
                </a:tc>
                <a:tc>
                  <a:txBody>
                    <a:bodyPr/>
                    <a:lstStyle/>
                    <a:p>
                      <a:pPr algn="ctr" rtl="1"/>
                      <a:r>
                        <a:rPr lang="fa-IR" dirty="0"/>
                        <a:t>24/9-18/5</a:t>
                      </a:r>
                    </a:p>
                  </a:txBody>
                  <a:tcPr/>
                </a:tc>
                <a:tc>
                  <a:txBody>
                    <a:bodyPr/>
                    <a:lstStyle/>
                    <a:p>
                      <a:pPr algn="ctr" rtl="1"/>
                      <a:r>
                        <a:rPr lang="fa-IR" dirty="0"/>
                        <a:t>16-11/5</a:t>
                      </a:r>
                    </a:p>
                  </a:txBody>
                  <a:tcPr/>
                </a:tc>
                <a:tc>
                  <a:txBody>
                    <a:bodyPr/>
                    <a:lstStyle/>
                    <a:p>
                      <a:pPr algn="ctr" rtl="1"/>
                      <a:r>
                        <a:rPr lang="fa-IR" dirty="0"/>
                        <a:t>0/4</a:t>
                      </a:r>
                    </a:p>
                  </a:txBody>
                  <a:tcPr/>
                </a:tc>
                <a:extLst>
                  <a:ext uri="{0D108BD9-81ED-4DB2-BD59-A6C34878D82A}">
                    <a16:rowId xmlns:a16="http://schemas.microsoft.com/office/drawing/2014/main" val="10002"/>
                  </a:ext>
                </a:extLst>
              </a:tr>
              <a:tr h="496607">
                <a:tc>
                  <a:txBody>
                    <a:bodyPr/>
                    <a:lstStyle/>
                    <a:p>
                      <a:pPr rtl="1"/>
                      <a:r>
                        <a:rPr lang="fa-IR" dirty="0"/>
                        <a:t>نارنجی</a:t>
                      </a:r>
                    </a:p>
                  </a:txBody>
                  <a:tcPr/>
                </a:tc>
                <a:tc>
                  <a:txBody>
                    <a:bodyPr/>
                    <a:lstStyle/>
                    <a:p>
                      <a:pPr algn="ctr" rtl="1"/>
                      <a:r>
                        <a:rPr lang="fa-IR" dirty="0"/>
                        <a:t>اضافه وزن</a:t>
                      </a:r>
                    </a:p>
                  </a:txBody>
                  <a:tcPr/>
                </a:tc>
                <a:tc>
                  <a:txBody>
                    <a:bodyPr/>
                    <a:lstStyle/>
                    <a:p>
                      <a:pPr algn="ctr" rtl="1"/>
                      <a:r>
                        <a:rPr lang="fa-IR" dirty="0"/>
                        <a:t>29/9-25</a:t>
                      </a:r>
                    </a:p>
                  </a:txBody>
                  <a:tcPr/>
                </a:tc>
                <a:tc>
                  <a:txBody>
                    <a:bodyPr/>
                    <a:lstStyle/>
                    <a:p>
                      <a:pPr algn="ctr" rtl="1"/>
                      <a:r>
                        <a:rPr lang="fa-IR" dirty="0"/>
                        <a:t>11/5-7</a:t>
                      </a:r>
                    </a:p>
                  </a:txBody>
                  <a:tcPr/>
                </a:tc>
                <a:tc>
                  <a:txBody>
                    <a:bodyPr/>
                    <a:lstStyle/>
                    <a:p>
                      <a:pPr algn="ctr" rtl="1"/>
                      <a:r>
                        <a:rPr lang="fa-IR" dirty="0"/>
                        <a:t>0/3</a:t>
                      </a:r>
                    </a:p>
                  </a:txBody>
                  <a:tcPr/>
                </a:tc>
                <a:extLst>
                  <a:ext uri="{0D108BD9-81ED-4DB2-BD59-A6C34878D82A}">
                    <a16:rowId xmlns:a16="http://schemas.microsoft.com/office/drawing/2014/main" val="10003"/>
                  </a:ext>
                </a:extLst>
              </a:tr>
              <a:tr h="496607">
                <a:tc>
                  <a:txBody>
                    <a:bodyPr/>
                    <a:lstStyle/>
                    <a:p>
                      <a:pPr rtl="1"/>
                      <a:r>
                        <a:rPr lang="fa-IR" dirty="0"/>
                        <a:t>قرمز</a:t>
                      </a:r>
                    </a:p>
                  </a:txBody>
                  <a:tcPr/>
                </a:tc>
                <a:tc>
                  <a:txBody>
                    <a:bodyPr/>
                    <a:lstStyle/>
                    <a:p>
                      <a:pPr algn="ctr" rtl="1"/>
                      <a:r>
                        <a:rPr lang="fa-IR" dirty="0"/>
                        <a:t>چاق</a:t>
                      </a:r>
                    </a:p>
                  </a:txBody>
                  <a:tcPr/>
                </a:tc>
                <a:tc>
                  <a:txBody>
                    <a:bodyPr/>
                    <a:lstStyle/>
                    <a:p>
                      <a:pPr algn="ctr" rtl="1"/>
                      <a:r>
                        <a:rPr lang="fa-IR" dirty="0"/>
                        <a:t>30</a:t>
                      </a:r>
                    </a:p>
                  </a:txBody>
                  <a:tcPr/>
                </a:tc>
                <a:tc>
                  <a:txBody>
                    <a:bodyPr/>
                    <a:lstStyle/>
                    <a:p>
                      <a:pPr algn="ctr" rtl="1"/>
                      <a:r>
                        <a:rPr lang="fa-IR" dirty="0"/>
                        <a:t>9-5</a:t>
                      </a:r>
                    </a:p>
                  </a:txBody>
                  <a:tcPr/>
                </a:tc>
                <a:tc>
                  <a:txBody>
                    <a:bodyPr/>
                    <a:lstStyle/>
                    <a:p>
                      <a:pPr algn="ctr" rtl="1"/>
                      <a:r>
                        <a:rPr lang="fa-IR" dirty="0"/>
                        <a:t>0/2</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16209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E849-2C05-05BA-EA7E-4E8018B6249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936BD2C-8AC6-53D2-AF9D-46B10F29C7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5" y="188640"/>
            <a:ext cx="8424936" cy="6480720"/>
          </a:xfrm>
        </p:spPr>
      </p:pic>
    </p:spTree>
    <p:extLst>
      <p:ext uri="{BB962C8B-B14F-4D97-AF65-F5344CB8AC3E}">
        <p14:creationId xmlns:p14="http://schemas.microsoft.com/office/powerpoint/2010/main" val="3404268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96573F-3907-58F4-CC55-1BC625802E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620688"/>
            <a:ext cx="7992888" cy="5291162"/>
          </a:xfrm>
        </p:spPr>
      </p:pic>
    </p:spTree>
    <p:extLst>
      <p:ext uri="{BB962C8B-B14F-4D97-AF65-F5344CB8AC3E}">
        <p14:creationId xmlns:p14="http://schemas.microsoft.com/office/powerpoint/2010/main" val="358707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524" y="980728"/>
            <a:ext cx="8568952" cy="2664296"/>
          </a:xfrm>
        </p:spPr>
        <p:txBody>
          <a:bodyPr>
            <a:normAutofit/>
          </a:bodyPr>
          <a:lstStyle/>
          <a:p>
            <a:pPr algn="ctr" rtl="1"/>
            <a:r>
              <a:rPr lang="fa-IR" b="1" dirty="0">
                <a:solidFill>
                  <a:schemeClr val="tx1"/>
                </a:solidFill>
              </a:rPr>
              <a:t>تغذیه دوران بارداری و شیردهی</a:t>
            </a:r>
            <a:br>
              <a:rPr lang="fa-IR" dirty="0">
                <a:solidFill>
                  <a:schemeClr val="tx1"/>
                </a:solidFill>
              </a:rPr>
            </a:br>
            <a:endParaRPr lang="fa-IR" sz="1800" dirty="0">
              <a:solidFill>
                <a:srgbClr val="FF0000"/>
              </a:solidFill>
            </a:endParaRPr>
          </a:p>
        </p:txBody>
      </p:sp>
      <p:sp>
        <p:nvSpPr>
          <p:cNvPr id="3" name="Subtitle 2"/>
          <p:cNvSpPr>
            <a:spLocks noGrp="1"/>
          </p:cNvSpPr>
          <p:nvPr>
            <p:ph type="subTitle" idx="1"/>
          </p:nvPr>
        </p:nvSpPr>
        <p:spPr>
          <a:xfrm>
            <a:off x="899592" y="4223986"/>
            <a:ext cx="7776864" cy="1656184"/>
          </a:xfrm>
        </p:spPr>
        <p:txBody>
          <a:bodyPr>
            <a:normAutofit/>
          </a:bodyPr>
          <a:lstStyle/>
          <a:p>
            <a:pPr algn="ctr" rtl="1"/>
            <a:r>
              <a:rPr lang="fa-IR" sz="2800" b="1" dirty="0">
                <a:solidFill>
                  <a:srgbClr val="0070C0"/>
                </a:solidFill>
                <a:cs typeface="B Nazanin" pitchFamily="2" charset="-78"/>
              </a:rPr>
              <a:t>تهیه و تنظیم : زهرا نصراله زاده</a:t>
            </a:r>
          </a:p>
          <a:p>
            <a:pPr algn="ctr"/>
            <a:r>
              <a:rPr lang="fa-IR" sz="2800" b="1" dirty="0">
                <a:solidFill>
                  <a:srgbClr val="0070C0"/>
                </a:solidFill>
                <a:cs typeface="B Nazanin" pitchFamily="2" charset="-78"/>
              </a:rPr>
              <a:t>کارشناس گروه بهبود تغذیه معاونت بهداشتی</a:t>
            </a:r>
          </a:p>
          <a:p>
            <a:pPr algn="ctr"/>
            <a:r>
              <a:rPr lang="fa-IR" sz="2800" b="1" dirty="0">
                <a:solidFill>
                  <a:srgbClr val="0070C0"/>
                </a:solidFill>
                <a:cs typeface="B Nazanin" pitchFamily="2" charset="-78"/>
              </a:rPr>
              <a:t>1403/4/3</a:t>
            </a:r>
          </a:p>
        </p:txBody>
      </p:sp>
    </p:spTree>
    <p:extLst>
      <p:ext uri="{BB962C8B-B14F-4D97-AF65-F5344CB8AC3E}">
        <p14:creationId xmlns:p14="http://schemas.microsoft.com/office/powerpoint/2010/main" val="3760349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5" y="1124744"/>
            <a:ext cx="8229600" cy="936104"/>
          </a:xfrm>
        </p:spPr>
        <p:txBody>
          <a:bodyPr>
            <a:normAutofit fontScale="90000"/>
          </a:bodyPr>
          <a:lstStyle/>
          <a:p>
            <a:pPr algn="ctr"/>
            <a:br>
              <a:rPr lang="fa-IR" sz="3100" b="1" dirty="0">
                <a:solidFill>
                  <a:srgbClr val="002060"/>
                </a:solidFill>
                <a:cs typeface="B Nazanin" pitchFamily="2" charset="-78"/>
              </a:rPr>
            </a:br>
            <a:endParaRPr lang="fa-IR" dirty="0"/>
          </a:p>
        </p:txBody>
      </p:sp>
      <p:sp>
        <p:nvSpPr>
          <p:cNvPr id="3" name="Content Placeholder 2"/>
          <p:cNvSpPr>
            <a:spLocks noGrp="1"/>
          </p:cNvSpPr>
          <p:nvPr>
            <p:ph idx="1"/>
          </p:nvPr>
        </p:nvSpPr>
        <p:spPr>
          <a:xfrm>
            <a:off x="539552" y="1124744"/>
            <a:ext cx="8229600" cy="1224135"/>
          </a:xfrm>
        </p:spPr>
        <p:txBody>
          <a:bodyPr>
            <a:normAutofit/>
          </a:bodyPr>
          <a:lstStyle/>
          <a:p>
            <a:pPr marL="0" indent="0" algn="ctr" rtl="1">
              <a:buNone/>
            </a:pPr>
            <a:r>
              <a:rPr lang="fa-IR" sz="2400" b="1" dirty="0">
                <a:solidFill>
                  <a:srgbClr val="002060"/>
                </a:solidFill>
                <a:cs typeface="B Nazanin" pitchFamily="2" charset="-78"/>
              </a:rPr>
              <a:t>میزان افزایش وزن برای </a:t>
            </a:r>
            <a:r>
              <a:rPr lang="fa-IR" sz="2400" b="1" dirty="0">
                <a:solidFill>
                  <a:srgbClr val="00B0F0"/>
                </a:solidFill>
                <a:cs typeface="B Nazanin" pitchFamily="2" charset="-78"/>
              </a:rPr>
              <a:t>دختران نوجوان </a:t>
            </a:r>
            <a:r>
              <a:rPr lang="fa-IR" sz="2400" b="1" dirty="0">
                <a:solidFill>
                  <a:srgbClr val="002060"/>
                </a:solidFill>
                <a:cs typeface="B Nazanin" pitchFamily="2" charset="-78"/>
              </a:rPr>
              <a:t>در بارداری تک قلویی بر اساس نمایه توده بدنی قبل از بارداری</a:t>
            </a:r>
          </a:p>
          <a:p>
            <a:pPr algn="r" rtl="1"/>
            <a:endParaRPr lang="fa-IR" sz="2000" b="1" dirty="0">
              <a:cs typeface="B Nazani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906835507"/>
              </p:ext>
            </p:extLst>
          </p:nvPr>
        </p:nvGraphicFramePr>
        <p:xfrm>
          <a:off x="477888" y="2276872"/>
          <a:ext cx="8126559" cy="4032449"/>
        </p:xfrm>
        <a:graphic>
          <a:graphicData uri="http://schemas.openxmlformats.org/drawingml/2006/table">
            <a:tbl>
              <a:tblPr rtl="1" firstRow="1" bandRow="1">
                <a:tableStyleId>{5C22544A-7EE6-4342-B048-85BDC9FD1C3A}</a:tableStyleId>
              </a:tblPr>
              <a:tblGrid>
                <a:gridCol w="1622930">
                  <a:extLst>
                    <a:ext uri="{9D8B030D-6E8A-4147-A177-3AD203B41FA5}">
                      <a16:colId xmlns:a16="http://schemas.microsoft.com/office/drawing/2014/main" val="20000"/>
                    </a:ext>
                  </a:extLst>
                </a:gridCol>
                <a:gridCol w="2410102">
                  <a:extLst>
                    <a:ext uri="{9D8B030D-6E8A-4147-A177-3AD203B41FA5}">
                      <a16:colId xmlns:a16="http://schemas.microsoft.com/office/drawing/2014/main" val="20001"/>
                    </a:ext>
                  </a:extLst>
                </a:gridCol>
                <a:gridCol w="1928735">
                  <a:extLst>
                    <a:ext uri="{9D8B030D-6E8A-4147-A177-3AD203B41FA5}">
                      <a16:colId xmlns:a16="http://schemas.microsoft.com/office/drawing/2014/main" val="20002"/>
                    </a:ext>
                  </a:extLst>
                </a:gridCol>
                <a:gridCol w="2164792">
                  <a:extLst>
                    <a:ext uri="{9D8B030D-6E8A-4147-A177-3AD203B41FA5}">
                      <a16:colId xmlns:a16="http://schemas.microsoft.com/office/drawing/2014/main" val="20004"/>
                    </a:ext>
                  </a:extLst>
                </a:gridCol>
              </a:tblGrid>
              <a:tr h="1807649">
                <a:tc>
                  <a:txBody>
                    <a:bodyPr/>
                    <a:lstStyle/>
                    <a:p>
                      <a:pPr rtl="1"/>
                      <a:r>
                        <a:rPr lang="fa-IR" sz="1800" b="0" i="0" u="none" strike="noStrike" kern="1200" baseline="0" dirty="0">
                          <a:solidFill>
                            <a:schemeClr val="lt1"/>
                          </a:solidFill>
                          <a:latin typeface="+mn-lt"/>
                          <a:ea typeface="+mn-ea"/>
                          <a:cs typeface="+mn-cs"/>
                        </a:rPr>
                        <a:t>وضعیت تغذیه</a:t>
                      </a:r>
                      <a:endParaRPr lang="fa-IR" dirty="0"/>
                    </a:p>
                  </a:txBody>
                  <a:tcPr/>
                </a:tc>
                <a:tc>
                  <a:txBody>
                    <a:bodyPr/>
                    <a:lstStyle/>
                    <a:p>
                      <a:pPr algn="ctr" rtl="1"/>
                      <a:r>
                        <a:rPr lang="en-US" dirty="0"/>
                        <a:t>Z-score</a:t>
                      </a:r>
                      <a:endParaRPr lang="fa-IR" dirty="0"/>
                    </a:p>
                  </a:txBody>
                  <a:tcPr/>
                </a:tc>
                <a:tc>
                  <a:txBody>
                    <a:bodyPr/>
                    <a:lstStyle/>
                    <a:p>
                      <a:pPr algn="ctr" rtl="1"/>
                      <a:r>
                        <a:rPr lang="fa-IR" sz="1800" b="0" i="0" u="none" strike="noStrike" kern="1200" baseline="0" dirty="0">
                          <a:solidFill>
                            <a:schemeClr val="lt1"/>
                          </a:solidFill>
                          <a:latin typeface="+mn-lt"/>
                          <a:ea typeface="+mn-ea"/>
                          <a:cs typeface="+mn-cs"/>
                        </a:rPr>
                        <a:t>محدوده مجاز افزایش وزن </a:t>
                      </a:r>
                      <a:r>
                        <a:rPr lang="en-US" sz="1800" b="0" i="0" u="none" strike="noStrike" kern="1200" baseline="0" dirty="0">
                          <a:solidFill>
                            <a:schemeClr val="lt1"/>
                          </a:solidFill>
                          <a:latin typeface="+mn-lt"/>
                          <a:ea typeface="+mn-ea"/>
                          <a:cs typeface="+mn-cs"/>
                        </a:rPr>
                        <a:t>)</a:t>
                      </a:r>
                      <a:r>
                        <a:rPr lang="fa-IR" sz="1800" b="0" i="0" u="none" strike="noStrike" kern="1200" baseline="0" dirty="0">
                          <a:solidFill>
                            <a:schemeClr val="lt1"/>
                          </a:solidFill>
                          <a:latin typeface="+mn-lt"/>
                          <a:ea typeface="+mn-ea"/>
                          <a:cs typeface="+mn-cs"/>
                        </a:rPr>
                        <a:t>کیلوگرم</a:t>
                      </a:r>
                      <a:r>
                        <a:rPr lang="en-US" sz="1800" b="0" i="0" u="none" strike="noStrike" kern="1200" baseline="0" dirty="0">
                          <a:solidFill>
                            <a:schemeClr val="lt1"/>
                          </a:solidFill>
                          <a:latin typeface="+mn-lt"/>
                          <a:ea typeface="+mn-ea"/>
                          <a:cs typeface="+mn-cs"/>
                        </a:rPr>
                        <a:t>(</a:t>
                      </a:r>
                      <a:endParaRPr lang="fa-IR" dirty="0"/>
                    </a:p>
                  </a:txBody>
                  <a:tcPr/>
                </a:tc>
                <a:tc>
                  <a:txBody>
                    <a:bodyPr/>
                    <a:lstStyle/>
                    <a:p>
                      <a:pPr algn="ctr" rtl="1"/>
                      <a:r>
                        <a:rPr lang="fa-IR" sz="1800" b="0" i="0" u="none" strike="noStrike" kern="1200" baseline="0" dirty="0">
                          <a:solidFill>
                            <a:schemeClr val="lt1"/>
                          </a:solidFill>
                          <a:latin typeface="+mn-lt"/>
                          <a:ea typeface="+mn-ea"/>
                          <a:cs typeface="+mn-cs"/>
                        </a:rPr>
                        <a:t>افزایش وزن از ابتدای هفته 13</a:t>
                      </a:r>
                    </a:p>
                    <a:p>
                      <a:pPr algn="ctr" rtl="1"/>
                      <a:r>
                        <a:rPr lang="fa-IR" sz="1800" b="0" i="0" u="none" strike="noStrike" kern="1200" baseline="0" dirty="0">
                          <a:solidFill>
                            <a:schemeClr val="lt1"/>
                          </a:solidFill>
                          <a:latin typeface="+mn-lt"/>
                          <a:ea typeface="+mn-ea"/>
                          <a:cs typeface="+mn-cs"/>
                        </a:rPr>
                        <a:t>بارداری به بعد </a:t>
                      </a:r>
                      <a:r>
                        <a:rPr lang="en-US" sz="1800" b="0" i="0" u="none" strike="noStrike" kern="1200" baseline="0" dirty="0">
                          <a:solidFill>
                            <a:schemeClr val="lt1"/>
                          </a:solidFill>
                          <a:latin typeface="+mn-lt"/>
                          <a:ea typeface="+mn-ea"/>
                          <a:cs typeface="+mn-cs"/>
                        </a:rPr>
                        <a:t>)</a:t>
                      </a:r>
                      <a:r>
                        <a:rPr lang="fa-IR" sz="1800" b="0" i="0" u="none" strike="noStrike" kern="1200" baseline="0" dirty="0">
                          <a:solidFill>
                            <a:schemeClr val="lt1"/>
                          </a:solidFill>
                          <a:latin typeface="+mn-lt"/>
                          <a:ea typeface="+mn-ea"/>
                          <a:cs typeface="+mn-cs"/>
                        </a:rPr>
                        <a:t>کیلوگرم/هفته</a:t>
                      </a:r>
                      <a:r>
                        <a:rPr lang="en-US" sz="1800" b="0" i="0" u="none" strike="noStrike" kern="1200" baseline="0" dirty="0">
                          <a:solidFill>
                            <a:schemeClr val="lt1"/>
                          </a:solidFill>
                          <a:latin typeface="+mn-lt"/>
                          <a:ea typeface="+mn-ea"/>
                          <a:cs typeface="+mn-cs"/>
                        </a:rPr>
                        <a:t>(</a:t>
                      </a:r>
                      <a:endParaRPr lang="fa-IR" dirty="0"/>
                    </a:p>
                  </a:txBody>
                  <a:tcPr/>
                </a:tc>
                <a:extLst>
                  <a:ext uri="{0D108BD9-81ED-4DB2-BD59-A6C34878D82A}">
                    <a16:rowId xmlns:a16="http://schemas.microsoft.com/office/drawing/2014/main" val="10000"/>
                  </a:ext>
                </a:extLst>
              </a:tr>
              <a:tr h="556200">
                <a:tc>
                  <a:txBody>
                    <a:bodyPr/>
                    <a:lstStyle/>
                    <a:p>
                      <a:pPr rtl="1"/>
                      <a:r>
                        <a:rPr lang="fa-IR" dirty="0"/>
                        <a:t>کم وزن</a:t>
                      </a:r>
                    </a:p>
                  </a:txBody>
                  <a:tcPr/>
                </a:tc>
                <a:tc>
                  <a:txBody>
                    <a:bodyPr/>
                    <a:lstStyle/>
                    <a:p>
                      <a:pPr algn="ctr" rtl="1"/>
                      <a:r>
                        <a:rPr lang="fa-IR" dirty="0"/>
                        <a:t>کمتر از 1-</a:t>
                      </a:r>
                    </a:p>
                  </a:txBody>
                  <a:tcPr/>
                </a:tc>
                <a:tc>
                  <a:txBody>
                    <a:bodyPr/>
                    <a:lstStyle/>
                    <a:p>
                      <a:pPr algn="ctr" rtl="1"/>
                      <a:r>
                        <a:rPr lang="fa-IR" dirty="0"/>
                        <a:t>18-12/5</a:t>
                      </a:r>
                    </a:p>
                  </a:txBody>
                  <a:tcPr/>
                </a:tc>
                <a:tc>
                  <a:txBody>
                    <a:bodyPr/>
                    <a:lstStyle/>
                    <a:p>
                      <a:pPr algn="ctr" rtl="1"/>
                      <a:r>
                        <a:rPr lang="fa-IR" dirty="0"/>
                        <a:t>0/5</a:t>
                      </a:r>
                    </a:p>
                  </a:txBody>
                  <a:tcPr/>
                </a:tc>
                <a:extLst>
                  <a:ext uri="{0D108BD9-81ED-4DB2-BD59-A6C34878D82A}">
                    <a16:rowId xmlns:a16="http://schemas.microsoft.com/office/drawing/2014/main" val="10001"/>
                  </a:ext>
                </a:extLst>
              </a:tr>
              <a:tr h="556200">
                <a:tc>
                  <a:txBody>
                    <a:bodyPr/>
                    <a:lstStyle/>
                    <a:p>
                      <a:pPr rtl="1"/>
                      <a:r>
                        <a:rPr lang="fa-IR" dirty="0"/>
                        <a:t>طبیعی</a:t>
                      </a:r>
                    </a:p>
                  </a:txBody>
                  <a:tcPr/>
                </a:tc>
                <a:tc>
                  <a:txBody>
                    <a:bodyPr/>
                    <a:lstStyle/>
                    <a:p>
                      <a:pPr algn="ctr" rtl="1"/>
                      <a:r>
                        <a:rPr lang="fa-IR" dirty="0"/>
                        <a:t>از 1- تا1+</a:t>
                      </a:r>
                    </a:p>
                  </a:txBody>
                  <a:tcPr/>
                </a:tc>
                <a:tc>
                  <a:txBody>
                    <a:bodyPr/>
                    <a:lstStyle/>
                    <a:p>
                      <a:pPr algn="ctr" rtl="1"/>
                      <a:r>
                        <a:rPr lang="fa-IR" dirty="0"/>
                        <a:t>16-11/5</a:t>
                      </a:r>
                    </a:p>
                  </a:txBody>
                  <a:tcPr/>
                </a:tc>
                <a:tc>
                  <a:txBody>
                    <a:bodyPr/>
                    <a:lstStyle/>
                    <a:p>
                      <a:pPr algn="ctr" rtl="1"/>
                      <a:r>
                        <a:rPr lang="fa-IR" dirty="0"/>
                        <a:t>0/4</a:t>
                      </a:r>
                    </a:p>
                  </a:txBody>
                  <a:tcPr/>
                </a:tc>
                <a:extLst>
                  <a:ext uri="{0D108BD9-81ED-4DB2-BD59-A6C34878D82A}">
                    <a16:rowId xmlns:a16="http://schemas.microsoft.com/office/drawing/2014/main" val="10002"/>
                  </a:ext>
                </a:extLst>
              </a:tr>
              <a:tr h="556200">
                <a:tc>
                  <a:txBody>
                    <a:bodyPr/>
                    <a:lstStyle/>
                    <a:p>
                      <a:pPr rtl="1"/>
                      <a:r>
                        <a:rPr lang="fa-IR" dirty="0"/>
                        <a:t>اضافه وزن</a:t>
                      </a:r>
                    </a:p>
                  </a:txBody>
                  <a:tcPr/>
                </a:tc>
                <a:tc>
                  <a:txBody>
                    <a:bodyPr/>
                    <a:lstStyle/>
                    <a:p>
                      <a:pPr algn="ctr" rtl="1"/>
                      <a:r>
                        <a:rPr lang="fa-IR" dirty="0"/>
                        <a:t>بیشتر از 1+ تا 2+</a:t>
                      </a:r>
                    </a:p>
                  </a:txBody>
                  <a:tcPr/>
                </a:tc>
                <a:tc>
                  <a:txBody>
                    <a:bodyPr/>
                    <a:lstStyle/>
                    <a:p>
                      <a:pPr algn="ctr" rtl="1"/>
                      <a:r>
                        <a:rPr lang="fa-IR" dirty="0"/>
                        <a:t>11/5-7</a:t>
                      </a:r>
                    </a:p>
                  </a:txBody>
                  <a:tcPr/>
                </a:tc>
                <a:tc>
                  <a:txBody>
                    <a:bodyPr/>
                    <a:lstStyle/>
                    <a:p>
                      <a:pPr algn="ctr" rtl="1"/>
                      <a:r>
                        <a:rPr lang="fa-IR" dirty="0"/>
                        <a:t>0/3</a:t>
                      </a:r>
                    </a:p>
                  </a:txBody>
                  <a:tcPr/>
                </a:tc>
                <a:extLst>
                  <a:ext uri="{0D108BD9-81ED-4DB2-BD59-A6C34878D82A}">
                    <a16:rowId xmlns:a16="http://schemas.microsoft.com/office/drawing/2014/main" val="10003"/>
                  </a:ext>
                </a:extLst>
              </a:tr>
              <a:tr h="556200">
                <a:tc>
                  <a:txBody>
                    <a:bodyPr/>
                    <a:lstStyle/>
                    <a:p>
                      <a:pPr rtl="1"/>
                      <a:r>
                        <a:rPr lang="fa-IR" dirty="0"/>
                        <a:t>چاق</a:t>
                      </a:r>
                    </a:p>
                  </a:txBody>
                  <a:tcPr/>
                </a:tc>
                <a:tc>
                  <a:txBody>
                    <a:bodyPr/>
                    <a:lstStyle/>
                    <a:p>
                      <a:pPr algn="ctr" rtl="1"/>
                      <a:r>
                        <a:rPr lang="fa-IR" dirty="0"/>
                        <a:t>بیشتر از 2+</a:t>
                      </a:r>
                    </a:p>
                  </a:txBody>
                  <a:tcPr/>
                </a:tc>
                <a:tc>
                  <a:txBody>
                    <a:bodyPr/>
                    <a:lstStyle/>
                    <a:p>
                      <a:pPr algn="ctr" rtl="1"/>
                      <a:r>
                        <a:rPr lang="fa-IR" dirty="0"/>
                        <a:t>9-5</a:t>
                      </a:r>
                    </a:p>
                  </a:txBody>
                  <a:tcPr/>
                </a:tc>
                <a:tc>
                  <a:txBody>
                    <a:bodyPr/>
                    <a:lstStyle/>
                    <a:p>
                      <a:pPr algn="ctr" rtl="1"/>
                      <a:r>
                        <a:rPr lang="fa-IR" dirty="0"/>
                        <a:t>0/2</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7703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5" y="1124744"/>
            <a:ext cx="8229600" cy="936104"/>
          </a:xfrm>
        </p:spPr>
        <p:txBody>
          <a:bodyPr>
            <a:normAutofit fontScale="90000"/>
          </a:bodyPr>
          <a:lstStyle/>
          <a:p>
            <a:pPr algn="ctr"/>
            <a:br>
              <a:rPr lang="fa-IR" sz="3100" b="1" dirty="0">
                <a:solidFill>
                  <a:srgbClr val="002060"/>
                </a:solidFill>
                <a:cs typeface="B Nazanin" pitchFamily="2" charset="-78"/>
              </a:rPr>
            </a:br>
            <a:endParaRPr lang="fa-IR" dirty="0"/>
          </a:p>
        </p:txBody>
      </p:sp>
      <p:sp>
        <p:nvSpPr>
          <p:cNvPr id="3" name="Content Placeholder 2"/>
          <p:cNvSpPr>
            <a:spLocks noGrp="1"/>
          </p:cNvSpPr>
          <p:nvPr>
            <p:ph idx="1"/>
          </p:nvPr>
        </p:nvSpPr>
        <p:spPr>
          <a:xfrm>
            <a:off x="542301" y="188641"/>
            <a:ext cx="8352925" cy="792088"/>
          </a:xfrm>
        </p:spPr>
        <p:txBody>
          <a:bodyPr>
            <a:normAutofit/>
          </a:bodyPr>
          <a:lstStyle/>
          <a:p>
            <a:pPr marL="0" indent="0" algn="ctr" rtl="1">
              <a:buNone/>
            </a:pPr>
            <a:r>
              <a:rPr lang="fa-IR" sz="2400" b="1" dirty="0">
                <a:solidFill>
                  <a:srgbClr val="002060"/>
                </a:solidFill>
                <a:cs typeface="B Nazanin" pitchFamily="2" charset="-78"/>
              </a:rPr>
              <a:t>میزان افزایش وزن در بارداری </a:t>
            </a:r>
            <a:r>
              <a:rPr lang="fa-IR" sz="2400" b="1" dirty="0">
                <a:solidFill>
                  <a:srgbClr val="00B0F0"/>
                </a:solidFill>
                <a:cs typeface="B Nazanin" pitchFamily="2" charset="-78"/>
              </a:rPr>
              <a:t>دو قلویی </a:t>
            </a:r>
            <a:r>
              <a:rPr lang="fa-IR" sz="2400" b="1" dirty="0">
                <a:solidFill>
                  <a:srgbClr val="002060"/>
                </a:solidFill>
                <a:cs typeface="B Nazanin" pitchFamily="2" charset="-78"/>
              </a:rPr>
              <a:t>بر اساس نمایه توده بدنی قبل از بارداری</a:t>
            </a:r>
          </a:p>
          <a:p>
            <a:pPr algn="r" rtl="1"/>
            <a:endParaRPr lang="fa-IR" sz="2000" b="1" dirty="0">
              <a:cs typeface="B Nazani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472343110"/>
              </p:ext>
            </p:extLst>
          </p:nvPr>
        </p:nvGraphicFramePr>
        <p:xfrm>
          <a:off x="635512" y="1772816"/>
          <a:ext cx="8352926" cy="4320480"/>
        </p:xfrm>
        <a:graphic>
          <a:graphicData uri="http://schemas.openxmlformats.org/drawingml/2006/table">
            <a:tbl>
              <a:tblPr rtl="1" firstRow="1" bandRow="1">
                <a:tableStyleId>{5C22544A-7EE6-4342-B048-85BDC9FD1C3A}</a:tableStyleId>
              </a:tblPr>
              <a:tblGrid>
                <a:gridCol w="1344157">
                  <a:extLst>
                    <a:ext uri="{9D8B030D-6E8A-4147-A177-3AD203B41FA5}">
                      <a16:colId xmlns:a16="http://schemas.microsoft.com/office/drawing/2014/main" val="20000"/>
                    </a:ext>
                  </a:extLst>
                </a:gridCol>
                <a:gridCol w="1313242">
                  <a:extLst>
                    <a:ext uri="{9D8B030D-6E8A-4147-A177-3AD203B41FA5}">
                      <a16:colId xmlns:a16="http://schemas.microsoft.com/office/drawing/2014/main" val="20001"/>
                    </a:ext>
                  </a:extLst>
                </a:gridCol>
                <a:gridCol w="1919206">
                  <a:extLst>
                    <a:ext uri="{9D8B030D-6E8A-4147-A177-3AD203B41FA5}">
                      <a16:colId xmlns:a16="http://schemas.microsoft.com/office/drawing/2014/main" val="20002"/>
                    </a:ext>
                  </a:extLst>
                </a:gridCol>
                <a:gridCol w="1622276">
                  <a:extLst>
                    <a:ext uri="{9D8B030D-6E8A-4147-A177-3AD203B41FA5}">
                      <a16:colId xmlns:a16="http://schemas.microsoft.com/office/drawing/2014/main" val="20003"/>
                    </a:ext>
                  </a:extLst>
                </a:gridCol>
                <a:gridCol w="2154045">
                  <a:extLst>
                    <a:ext uri="{9D8B030D-6E8A-4147-A177-3AD203B41FA5}">
                      <a16:colId xmlns:a16="http://schemas.microsoft.com/office/drawing/2014/main" val="20004"/>
                    </a:ext>
                  </a:extLst>
                </a:gridCol>
              </a:tblGrid>
              <a:tr h="1936768">
                <a:tc>
                  <a:txBody>
                    <a:bodyPr/>
                    <a:lstStyle/>
                    <a:p>
                      <a:r>
                        <a:rPr lang="fa-IR" sz="1800" b="0" i="0" u="none" strike="noStrike" kern="1200" baseline="0" dirty="0">
                          <a:solidFill>
                            <a:schemeClr val="lt1"/>
                          </a:solidFill>
                          <a:latin typeface="+mn-lt"/>
                          <a:ea typeface="+mn-ea"/>
                          <a:cs typeface="+mn-cs"/>
                        </a:rPr>
                        <a:t>رنگ ناحیه</a:t>
                      </a:r>
                    </a:p>
                    <a:p>
                      <a:r>
                        <a:rPr lang="en-US" sz="1800" b="0" i="0" u="none" strike="noStrike" kern="1200" baseline="0" dirty="0">
                          <a:solidFill>
                            <a:schemeClr val="lt1"/>
                          </a:solidFill>
                          <a:latin typeface="+mn-lt"/>
                          <a:ea typeface="+mn-ea"/>
                          <a:cs typeface="+mn-cs"/>
                        </a:rPr>
                        <a:t>BMI</a:t>
                      </a:r>
                      <a:endParaRPr lang="fa-IR" dirty="0"/>
                    </a:p>
                  </a:txBody>
                  <a:tcPr/>
                </a:tc>
                <a:tc>
                  <a:txBody>
                    <a:bodyPr/>
                    <a:lstStyle/>
                    <a:p>
                      <a:pPr rtl="1"/>
                      <a:r>
                        <a:rPr lang="fa-IR" sz="1800" b="0" i="0" u="none" strike="noStrike" kern="1200" baseline="0" dirty="0">
                          <a:solidFill>
                            <a:schemeClr val="lt1"/>
                          </a:solidFill>
                          <a:latin typeface="+mn-lt"/>
                          <a:ea typeface="+mn-ea"/>
                          <a:cs typeface="+mn-cs"/>
                        </a:rPr>
                        <a:t>وضعیت تغذیه</a:t>
                      </a:r>
                      <a:endParaRPr lang="fa-IR" dirty="0"/>
                    </a:p>
                  </a:txBody>
                  <a:tcPr/>
                </a:tc>
                <a:tc>
                  <a:txBody>
                    <a:bodyPr/>
                    <a:lstStyle/>
                    <a:p>
                      <a:pPr rtl="1"/>
                      <a:r>
                        <a:rPr lang="en-US" sz="1800" b="0" i="0" u="none" strike="noStrike" kern="1200" baseline="0" dirty="0">
                          <a:solidFill>
                            <a:schemeClr val="lt1"/>
                          </a:solidFill>
                          <a:latin typeface="+mn-lt"/>
                          <a:ea typeface="+mn-ea"/>
                          <a:cs typeface="+mn-cs"/>
                        </a:rPr>
                        <a:t>MI </a:t>
                      </a:r>
                      <a:r>
                        <a:rPr lang="fa-IR" sz="1800" b="0" i="0" u="none" strike="noStrike" kern="1200" baseline="0" dirty="0">
                          <a:solidFill>
                            <a:schemeClr val="lt1"/>
                          </a:solidFill>
                          <a:latin typeface="+mn-lt"/>
                          <a:ea typeface="+mn-ea"/>
                          <a:cs typeface="+mn-cs"/>
                        </a:rPr>
                        <a:t>قبل از بارداری</a:t>
                      </a:r>
                      <a:endParaRPr lang="fa-IR" dirty="0"/>
                    </a:p>
                  </a:txBody>
                  <a:tcPr/>
                </a:tc>
                <a:tc>
                  <a:txBody>
                    <a:bodyPr/>
                    <a:lstStyle/>
                    <a:p>
                      <a:pPr rtl="1"/>
                      <a:r>
                        <a:rPr lang="fa-IR" sz="1800" b="0" i="0" u="none" strike="noStrike" kern="1200" baseline="0" dirty="0">
                          <a:solidFill>
                            <a:schemeClr val="lt1"/>
                          </a:solidFill>
                          <a:latin typeface="+mn-lt"/>
                          <a:ea typeface="+mn-ea"/>
                          <a:cs typeface="+mn-cs"/>
                        </a:rPr>
                        <a:t>محدوده مجاز افزایش وزن </a:t>
                      </a:r>
                      <a:r>
                        <a:rPr lang="en-US" sz="1800" b="0" i="0" u="none" strike="noStrike" kern="1200" baseline="0" dirty="0">
                          <a:solidFill>
                            <a:schemeClr val="lt1"/>
                          </a:solidFill>
                          <a:latin typeface="+mn-lt"/>
                          <a:ea typeface="+mn-ea"/>
                          <a:cs typeface="+mn-cs"/>
                        </a:rPr>
                        <a:t>)</a:t>
                      </a:r>
                      <a:r>
                        <a:rPr lang="fa-IR" sz="1800" b="0" i="0" u="none" strike="noStrike" kern="1200" baseline="0" dirty="0">
                          <a:solidFill>
                            <a:schemeClr val="lt1"/>
                          </a:solidFill>
                          <a:latin typeface="+mn-lt"/>
                          <a:ea typeface="+mn-ea"/>
                          <a:cs typeface="+mn-cs"/>
                        </a:rPr>
                        <a:t>کیلوگرم</a:t>
                      </a:r>
                      <a:r>
                        <a:rPr lang="en-US" sz="1800" b="0" i="0" u="none" strike="noStrike" kern="1200" baseline="0" dirty="0">
                          <a:solidFill>
                            <a:schemeClr val="lt1"/>
                          </a:solidFill>
                          <a:latin typeface="+mn-lt"/>
                          <a:ea typeface="+mn-ea"/>
                          <a:cs typeface="+mn-cs"/>
                        </a:rPr>
                        <a:t>(</a:t>
                      </a:r>
                      <a:endParaRPr lang="fa-IR" dirty="0"/>
                    </a:p>
                  </a:txBody>
                  <a:tcPr/>
                </a:tc>
                <a:tc>
                  <a:txBody>
                    <a:bodyPr/>
                    <a:lstStyle/>
                    <a:p>
                      <a:pPr algn="r" rtl="1"/>
                      <a:r>
                        <a:rPr lang="fa-IR" sz="1800" b="0" i="0" u="none" strike="noStrike" kern="1200" baseline="0" dirty="0">
                          <a:solidFill>
                            <a:schemeClr val="lt1"/>
                          </a:solidFill>
                          <a:latin typeface="+mn-lt"/>
                          <a:ea typeface="+mn-ea"/>
                          <a:cs typeface="+mn-cs"/>
                        </a:rPr>
                        <a:t>افزایش وزن از ابتدای هفته 13</a:t>
                      </a:r>
                    </a:p>
                    <a:p>
                      <a:pPr algn="r" rtl="1"/>
                      <a:r>
                        <a:rPr lang="fa-IR" sz="1800" b="0" i="0" u="none" strike="noStrike" kern="1200" baseline="0" dirty="0">
                          <a:solidFill>
                            <a:schemeClr val="lt1"/>
                          </a:solidFill>
                          <a:latin typeface="+mn-lt"/>
                          <a:ea typeface="+mn-ea"/>
                          <a:cs typeface="+mn-cs"/>
                        </a:rPr>
                        <a:t>بارداری به بعد </a:t>
                      </a:r>
                      <a:r>
                        <a:rPr lang="en-US" sz="1800" b="0" i="0" u="none" strike="noStrike" kern="1200" baseline="0" dirty="0">
                          <a:solidFill>
                            <a:schemeClr val="lt1"/>
                          </a:solidFill>
                          <a:latin typeface="+mn-lt"/>
                          <a:ea typeface="+mn-ea"/>
                          <a:cs typeface="+mn-cs"/>
                        </a:rPr>
                        <a:t>)</a:t>
                      </a:r>
                      <a:r>
                        <a:rPr lang="fa-IR" sz="1800" b="0" i="0" u="none" strike="noStrike" kern="1200" baseline="0" dirty="0">
                          <a:solidFill>
                            <a:schemeClr val="lt1"/>
                          </a:solidFill>
                          <a:latin typeface="+mn-lt"/>
                          <a:ea typeface="+mn-ea"/>
                          <a:cs typeface="+mn-cs"/>
                        </a:rPr>
                        <a:t>کیلوگرم/هفته</a:t>
                      </a:r>
                      <a:r>
                        <a:rPr lang="en-US" sz="1800" b="0" i="0" u="none" strike="noStrike" kern="1200" baseline="0" dirty="0">
                          <a:solidFill>
                            <a:schemeClr val="lt1"/>
                          </a:solidFill>
                          <a:latin typeface="+mn-lt"/>
                          <a:ea typeface="+mn-ea"/>
                          <a:cs typeface="+mn-cs"/>
                        </a:rPr>
                        <a:t>(</a:t>
                      </a:r>
                      <a:endParaRPr lang="fa-IR" dirty="0"/>
                    </a:p>
                  </a:txBody>
                  <a:tcPr/>
                </a:tc>
                <a:extLst>
                  <a:ext uri="{0D108BD9-81ED-4DB2-BD59-A6C34878D82A}">
                    <a16:rowId xmlns:a16="http://schemas.microsoft.com/office/drawing/2014/main" val="10000"/>
                  </a:ext>
                </a:extLst>
              </a:tr>
              <a:tr h="595928">
                <a:tc>
                  <a:txBody>
                    <a:bodyPr/>
                    <a:lstStyle/>
                    <a:p>
                      <a:pPr rtl="1"/>
                      <a:r>
                        <a:rPr lang="fa-IR" dirty="0"/>
                        <a:t>زرد</a:t>
                      </a:r>
                    </a:p>
                  </a:txBody>
                  <a:tcPr/>
                </a:tc>
                <a:tc>
                  <a:txBody>
                    <a:bodyPr/>
                    <a:lstStyle/>
                    <a:p>
                      <a:pPr algn="ctr" rtl="1"/>
                      <a:r>
                        <a:rPr lang="en-US" dirty="0"/>
                        <a:t>*</a:t>
                      </a:r>
                      <a:r>
                        <a:rPr lang="fa-IR" dirty="0"/>
                        <a:t>کم وزن</a:t>
                      </a:r>
                    </a:p>
                  </a:txBody>
                  <a:tcPr/>
                </a:tc>
                <a:tc>
                  <a:txBody>
                    <a:bodyPr/>
                    <a:lstStyle/>
                    <a:p>
                      <a:pPr algn="ctr" rtl="1"/>
                      <a:r>
                        <a:rPr lang="fa-IR" dirty="0"/>
                        <a:t>کمتر از 18/5</a:t>
                      </a:r>
                    </a:p>
                  </a:txBody>
                  <a:tcPr/>
                </a:tc>
                <a:tc>
                  <a:txBody>
                    <a:bodyPr/>
                    <a:lstStyle/>
                    <a:p>
                      <a:pPr algn="ctr" rtl="1"/>
                      <a:r>
                        <a:rPr lang="fa-IR" dirty="0"/>
                        <a:t>*</a:t>
                      </a:r>
                    </a:p>
                  </a:txBody>
                  <a:tcPr/>
                </a:tc>
                <a:tc>
                  <a:txBody>
                    <a:bodyPr/>
                    <a:lstStyle/>
                    <a:p>
                      <a:pPr algn="ctr" rtl="1"/>
                      <a:r>
                        <a:rPr lang="fa-IR" dirty="0"/>
                        <a:t>*</a:t>
                      </a:r>
                    </a:p>
                  </a:txBody>
                  <a:tcPr/>
                </a:tc>
                <a:extLst>
                  <a:ext uri="{0D108BD9-81ED-4DB2-BD59-A6C34878D82A}">
                    <a16:rowId xmlns:a16="http://schemas.microsoft.com/office/drawing/2014/main" val="10001"/>
                  </a:ext>
                </a:extLst>
              </a:tr>
              <a:tr h="595928">
                <a:tc>
                  <a:txBody>
                    <a:bodyPr/>
                    <a:lstStyle/>
                    <a:p>
                      <a:pPr rtl="1"/>
                      <a:r>
                        <a:rPr lang="fa-IR" dirty="0"/>
                        <a:t>سبز</a:t>
                      </a:r>
                    </a:p>
                  </a:txBody>
                  <a:tcPr/>
                </a:tc>
                <a:tc>
                  <a:txBody>
                    <a:bodyPr/>
                    <a:lstStyle/>
                    <a:p>
                      <a:pPr algn="ctr" rtl="1"/>
                      <a:r>
                        <a:rPr lang="fa-IR" dirty="0"/>
                        <a:t>طبیعی</a:t>
                      </a:r>
                    </a:p>
                  </a:txBody>
                  <a:tcPr/>
                </a:tc>
                <a:tc>
                  <a:txBody>
                    <a:bodyPr/>
                    <a:lstStyle/>
                    <a:p>
                      <a:pPr algn="ctr" rtl="1"/>
                      <a:r>
                        <a:rPr lang="fa-IR" dirty="0"/>
                        <a:t>24/9-18/5</a:t>
                      </a:r>
                    </a:p>
                  </a:txBody>
                  <a:tcPr/>
                </a:tc>
                <a:tc>
                  <a:txBody>
                    <a:bodyPr/>
                    <a:lstStyle/>
                    <a:p>
                      <a:pPr algn="ctr" rtl="1"/>
                      <a:r>
                        <a:rPr lang="fa-IR" dirty="0"/>
                        <a:t>25-17</a:t>
                      </a:r>
                    </a:p>
                  </a:txBody>
                  <a:tcPr/>
                </a:tc>
                <a:tc>
                  <a:txBody>
                    <a:bodyPr/>
                    <a:lstStyle/>
                    <a:p>
                      <a:pPr algn="ctr" rtl="1"/>
                      <a:r>
                        <a:rPr lang="fa-IR" dirty="0"/>
                        <a:t>0/63</a:t>
                      </a:r>
                    </a:p>
                  </a:txBody>
                  <a:tcPr/>
                </a:tc>
                <a:extLst>
                  <a:ext uri="{0D108BD9-81ED-4DB2-BD59-A6C34878D82A}">
                    <a16:rowId xmlns:a16="http://schemas.microsoft.com/office/drawing/2014/main" val="10002"/>
                  </a:ext>
                </a:extLst>
              </a:tr>
              <a:tr h="595928">
                <a:tc>
                  <a:txBody>
                    <a:bodyPr/>
                    <a:lstStyle/>
                    <a:p>
                      <a:pPr rtl="1"/>
                      <a:r>
                        <a:rPr lang="fa-IR" dirty="0"/>
                        <a:t>نارنجی</a:t>
                      </a:r>
                    </a:p>
                  </a:txBody>
                  <a:tcPr/>
                </a:tc>
                <a:tc>
                  <a:txBody>
                    <a:bodyPr/>
                    <a:lstStyle/>
                    <a:p>
                      <a:pPr algn="ctr" rtl="1"/>
                      <a:r>
                        <a:rPr lang="fa-IR" dirty="0"/>
                        <a:t>اضافه وزن</a:t>
                      </a:r>
                    </a:p>
                  </a:txBody>
                  <a:tcPr/>
                </a:tc>
                <a:tc>
                  <a:txBody>
                    <a:bodyPr/>
                    <a:lstStyle/>
                    <a:p>
                      <a:pPr algn="ctr" rtl="1"/>
                      <a:r>
                        <a:rPr lang="fa-IR" dirty="0"/>
                        <a:t>29/9-25</a:t>
                      </a:r>
                    </a:p>
                  </a:txBody>
                  <a:tcPr/>
                </a:tc>
                <a:tc>
                  <a:txBody>
                    <a:bodyPr/>
                    <a:lstStyle/>
                    <a:p>
                      <a:pPr algn="ctr" rtl="1"/>
                      <a:r>
                        <a:rPr lang="fa-IR" dirty="0"/>
                        <a:t>23-14</a:t>
                      </a:r>
                    </a:p>
                  </a:txBody>
                  <a:tcPr/>
                </a:tc>
                <a:tc>
                  <a:txBody>
                    <a:bodyPr/>
                    <a:lstStyle/>
                    <a:p>
                      <a:pPr algn="ctr" rtl="1"/>
                      <a:r>
                        <a:rPr lang="fa-IR" dirty="0"/>
                        <a:t>0/6</a:t>
                      </a:r>
                    </a:p>
                  </a:txBody>
                  <a:tcPr/>
                </a:tc>
                <a:extLst>
                  <a:ext uri="{0D108BD9-81ED-4DB2-BD59-A6C34878D82A}">
                    <a16:rowId xmlns:a16="http://schemas.microsoft.com/office/drawing/2014/main" val="10003"/>
                  </a:ext>
                </a:extLst>
              </a:tr>
              <a:tr h="595928">
                <a:tc>
                  <a:txBody>
                    <a:bodyPr/>
                    <a:lstStyle/>
                    <a:p>
                      <a:pPr rtl="1"/>
                      <a:r>
                        <a:rPr lang="fa-IR" dirty="0"/>
                        <a:t>قرمز</a:t>
                      </a:r>
                    </a:p>
                  </a:txBody>
                  <a:tcPr/>
                </a:tc>
                <a:tc>
                  <a:txBody>
                    <a:bodyPr/>
                    <a:lstStyle/>
                    <a:p>
                      <a:pPr algn="ctr" rtl="1"/>
                      <a:r>
                        <a:rPr lang="fa-IR" dirty="0"/>
                        <a:t>چاق</a:t>
                      </a:r>
                    </a:p>
                  </a:txBody>
                  <a:tcPr/>
                </a:tc>
                <a:tc>
                  <a:txBody>
                    <a:bodyPr/>
                    <a:lstStyle/>
                    <a:p>
                      <a:pPr algn="ctr" rtl="1"/>
                      <a:r>
                        <a:rPr lang="fa-IR" dirty="0"/>
                        <a:t>30</a:t>
                      </a:r>
                    </a:p>
                  </a:txBody>
                  <a:tcPr/>
                </a:tc>
                <a:tc>
                  <a:txBody>
                    <a:bodyPr/>
                    <a:lstStyle/>
                    <a:p>
                      <a:pPr algn="ctr" rtl="1"/>
                      <a:r>
                        <a:rPr lang="fa-IR" dirty="0"/>
                        <a:t>19-11</a:t>
                      </a:r>
                    </a:p>
                  </a:txBody>
                  <a:tcPr/>
                </a:tc>
                <a:tc>
                  <a:txBody>
                    <a:bodyPr/>
                    <a:lstStyle/>
                    <a:p>
                      <a:pPr algn="ctr" rtl="1"/>
                      <a:r>
                        <a:rPr lang="fa-IR" dirty="0"/>
                        <a:t>0/45</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5982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F94062-24E3-773D-D6A9-9C1B4D1727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60648"/>
            <a:ext cx="8424936" cy="6408712"/>
          </a:xfrm>
        </p:spPr>
      </p:pic>
    </p:spTree>
    <p:extLst>
      <p:ext uri="{BB962C8B-B14F-4D97-AF65-F5344CB8AC3E}">
        <p14:creationId xmlns:p14="http://schemas.microsoft.com/office/powerpoint/2010/main" val="1407998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456FFB-A692-E801-9391-104B5F9CBF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88640"/>
            <a:ext cx="8712967" cy="6120680"/>
          </a:xfrm>
        </p:spPr>
      </p:pic>
    </p:spTree>
    <p:extLst>
      <p:ext uri="{BB962C8B-B14F-4D97-AF65-F5344CB8AC3E}">
        <p14:creationId xmlns:p14="http://schemas.microsoft.com/office/powerpoint/2010/main" val="2342430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F6ECEA-D974-AAE5-D076-2A5E60957B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60648"/>
            <a:ext cx="8496944" cy="6336704"/>
          </a:xfrm>
        </p:spPr>
      </p:pic>
    </p:spTree>
    <p:extLst>
      <p:ext uri="{BB962C8B-B14F-4D97-AF65-F5344CB8AC3E}">
        <p14:creationId xmlns:p14="http://schemas.microsoft.com/office/powerpoint/2010/main" val="2316106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76672"/>
            <a:ext cx="6347713" cy="1320800"/>
          </a:xfrm>
        </p:spPr>
        <p:txBody>
          <a:bodyPr>
            <a:normAutofit/>
          </a:bodyPr>
          <a:lstStyle/>
          <a:p>
            <a:pPr algn="ctr"/>
            <a:r>
              <a:rPr lang="fa-IR" b="1" dirty="0">
                <a:solidFill>
                  <a:srgbClr val="002060"/>
                </a:solidFill>
              </a:rPr>
              <a:t>معیارهای وز ن گیری نامناسب در مادر ان باردار</a:t>
            </a:r>
            <a:endParaRPr lang="fa-IR" dirty="0">
              <a:solidFill>
                <a:srgbClr val="002060"/>
              </a:solidFill>
            </a:endParaRPr>
          </a:p>
        </p:txBody>
      </p:sp>
      <p:sp>
        <p:nvSpPr>
          <p:cNvPr id="3" name="Content Placeholder 2"/>
          <p:cNvSpPr>
            <a:spLocks noGrp="1"/>
          </p:cNvSpPr>
          <p:nvPr>
            <p:ph idx="1"/>
          </p:nvPr>
        </p:nvSpPr>
        <p:spPr>
          <a:xfrm>
            <a:off x="323529" y="1797472"/>
            <a:ext cx="7704856" cy="4727872"/>
          </a:xfrm>
        </p:spPr>
        <p:txBody>
          <a:bodyPr>
            <a:normAutofit/>
          </a:bodyPr>
          <a:lstStyle/>
          <a:p>
            <a:pPr marL="0" indent="0" algn="ctr" rtl="1">
              <a:buNone/>
            </a:pPr>
            <a:r>
              <a:rPr lang="fa-IR" sz="2400" b="1" dirty="0">
                <a:solidFill>
                  <a:srgbClr val="C00000"/>
                </a:solidFill>
                <a:cs typeface="B Nazanin" pitchFamily="2" charset="-78"/>
              </a:rPr>
              <a:t>وز نگیری کمتر از انتظار</a:t>
            </a:r>
          </a:p>
          <a:p>
            <a:pPr algn="r" rtl="1"/>
            <a:r>
              <a:rPr lang="fa-IR" sz="2000" b="1" dirty="0">
                <a:cs typeface="B Nazanin" pitchFamily="2" charset="-78"/>
              </a:rPr>
              <a:t>هرگاه مادر باردار بر اساس جدول وز ن گیری افزایش وزن کمتری داشته باشد و یا شیب نمودار وز ن گیری مادر از شیب نمودار مرجع کمتر و یا مسطح گردد،</a:t>
            </a:r>
          </a:p>
          <a:p>
            <a:pPr algn="r" rtl="1"/>
            <a:r>
              <a:rPr lang="fa-IR" sz="2000" b="1" dirty="0">
                <a:cs typeface="B Nazanin" pitchFamily="2" charset="-78"/>
              </a:rPr>
              <a:t>چنانچه از هفته 15 بارداری به بعد مادر باردار چاق (با نمایه توده بدنی مساوی یا بالاتر از 30 ) کمتر از نیم کیلوگرم در ماه افزایش وزن داشته باشد،</a:t>
            </a:r>
          </a:p>
          <a:p>
            <a:pPr algn="r" rtl="1"/>
            <a:r>
              <a:rPr lang="fa-IR" sz="2000" b="1" dirty="0">
                <a:cs typeface="B Nazanin" pitchFamily="2" charset="-78"/>
              </a:rPr>
              <a:t> چنانچه از هفته 15 بارداری به بعد مادر باردار با وزن طبیعی، کمتر از یک کیلوگرم در ماه افزایش وزن داشته باشد.</a:t>
            </a:r>
          </a:p>
        </p:txBody>
      </p:sp>
    </p:spTree>
    <p:extLst>
      <p:ext uri="{BB962C8B-B14F-4D97-AF65-F5344CB8AC3E}">
        <p14:creationId xmlns:p14="http://schemas.microsoft.com/office/powerpoint/2010/main" val="351421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ctr"/>
            <a:r>
              <a:rPr lang="fa-IR" sz="2800" b="1" dirty="0">
                <a:solidFill>
                  <a:srgbClr val="002060"/>
                </a:solidFill>
                <a:cs typeface="B Nazanin" pitchFamily="2" charset="-78"/>
              </a:rPr>
              <a:t>معیارهای وز ن گیری نامناسب در مادر ان باردار</a:t>
            </a:r>
            <a:endParaRPr lang="fa-IR" sz="2800" dirty="0">
              <a:solidFill>
                <a:srgbClr val="002060"/>
              </a:solidFill>
              <a:cs typeface="B Nazanin" pitchFamily="2" charset="-78"/>
            </a:endParaRPr>
          </a:p>
        </p:txBody>
      </p:sp>
      <p:sp>
        <p:nvSpPr>
          <p:cNvPr id="3" name="Content Placeholder 2"/>
          <p:cNvSpPr>
            <a:spLocks noGrp="1"/>
          </p:cNvSpPr>
          <p:nvPr>
            <p:ph idx="1"/>
          </p:nvPr>
        </p:nvSpPr>
        <p:spPr>
          <a:xfrm>
            <a:off x="457200" y="1124744"/>
            <a:ext cx="7283152" cy="5400600"/>
          </a:xfrm>
        </p:spPr>
        <p:txBody>
          <a:bodyPr>
            <a:normAutofit/>
          </a:bodyPr>
          <a:lstStyle/>
          <a:p>
            <a:pPr marL="0" indent="0" algn="ctr" rtl="1">
              <a:buNone/>
            </a:pPr>
            <a:r>
              <a:rPr lang="fa-IR" b="1" dirty="0">
                <a:cs typeface="B Nazanin" pitchFamily="2" charset="-78"/>
              </a:rPr>
              <a:t>   </a:t>
            </a:r>
            <a:r>
              <a:rPr lang="fa-IR" sz="2400" b="1" dirty="0">
                <a:solidFill>
                  <a:srgbClr val="C00000"/>
                </a:solidFill>
                <a:cs typeface="B Nazanin" pitchFamily="2" charset="-78"/>
              </a:rPr>
              <a:t>وز نگیری بیش از انتظار</a:t>
            </a:r>
          </a:p>
          <a:p>
            <a:pPr algn="r" rtl="1"/>
            <a:r>
              <a:rPr lang="fa-IR" dirty="0">
                <a:cs typeface="B Nazanin" pitchFamily="2" charset="-78"/>
              </a:rPr>
              <a:t> </a:t>
            </a:r>
            <a:r>
              <a:rPr lang="fa-IR" sz="2000" b="1" dirty="0">
                <a:cs typeface="B Nazanin" pitchFamily="2" charset="-78"/>
              </a:rPr>
              <a:t>هرگاه مادر باردار بر اساس جدول وز نگیری، افزایش وزن بیشتری داشته باشد و یا شیب نمودار وز نگیری مادر از شیب نمودارمرجع بیشتر گردد وز نگیری بیش از حد انتظار محسوب میگردد.</a:t>
            </a:r>
          </a:p>
          <a:p>
            <a:pPr algn="r" rtl="1"/>
            <a:r>
              <a:rPr lang="fa-IR" sz="2000" b="1" dirty="0">
                <a:cs typeface="B Nazanin" pitchFamily="2" charset="-78"/>
              </a:rPr>
              <a:t>بعد از هفته 20 بارداری مادر نباید ماهانه بیش از 3 کیلوگرم افزایش وزن داشته باشد. گاهی اوقات این امر به دلیل جمع شدن آب به طور غیر طبیعی در بدن است که اولین علامت پر ه ا کلامپسی است. در این صورت اقدامات لازم برای کنترل مسمومیت بارداری باید انجام شود. این اقدامات در مجموعه مراقبتهای ادغام یافته دوران بارداری توضیح داده شده است.</a:t>
            </a:r>
          </a:p>
          <a:p>
            <a:pPr algn="r" rtl="1"/>
            <a:r>
              <a:rPr lang="fa-IR" sz="2000" b="1" dirty="0">
                <a:cs typeface="B Nazanin" pitchFamily="2" charset="-78"/>
              </a:rPr>
              <a:t> ا گر افزایش وزن مادر در طول بارداری بیش از یک کیلوگرم در هفته باشد، بیشتر از حد انتظار وزن اضافه کرده است.</a:t>
            </a:r>
          </a:p>
          <a:p>
            <a:pPr algn="r" rtl="1"/>
            <a:r>
              <a:rPr lang="fa-IR" sz="2000" b="1" dirty="0">
                <a:cs typeface="B Nazanin" pitchFamily="2" charset="-78"/>
              </a:rPr>
              <a:t>نکته: در مورد مادران باردار که کمتر یا بیشتر از حد لازم وزن گرفته اند مشروط بر اینکه عارضه دیگر بارداری وجود نداشته باشد باید </a:t>
            </a:r>
            <a:r>
              <a:rPr lang="fa-IR" sz="2000" b="1" dirty="0">
                <a:solidFill>
                  <a:srgbClr val="0070C0"/>
                </a:solidFill>
                <a:cs typeface="B Nazanin" pitchFamily="2" charset="-78"/>
              </a:rPr>
              <a:t>حدا کثر دو هفته بعد جهت بررسی مجدد وزن پیگیری شوند</a:t>
            </a:r>
          </a:p>
        </p:txBody>
      </p:sp>
    </p:spTree>
    <p:extLst>
      <p:ext uri="{BB962C8B-B14F-4D97-AF65-F5344CB8AC3E}">
        <p14:creationId xmlns:p14="http://schemas.microsoft.com/office/powerpoint/2010/main" val="4074039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200800" cy="1152128"/>
          </a:xfrm>
        </p:spPr>
        <p:txBody>
          <a:bodyPr>
            <a:normAutofit/>
          </a:bodyPr>
          <a:lstStyle/>
          <a:p>
            <a:r>
              <a:rPr lang="fa-IR" sz="2400" b="1" dirty="0">
                <a:solidFill>
                  <a:srgbClr val="002060"/>
                </a:solidFill>
                <a:cs typeface="B Nazanin" pitchFamily="2" charset="-78"/>
              </a:rPr>
              <a:t>توصیه های تغذیه ای برای خانم های باردار دارای اضافه وزن و چاق</a:t>
            </a:r>
            <a:endParaRPr lang="fa-IR" sz="2400" dirty="0">
              <a:solidFill>
                <a:srgbClr val="002060"/>
              </a:solidFill>
              <a:cs typeface="B Nazanin" pitchFamily="2" charset="-78"/>
            </a:endParaRPr>
          </a:p>
        </p:txBody>
      </p:sp>
      <p:sp>
        <p:nvSpPr>
          <p:cNvPr id="3" name="Content Placeholder 2"/>
          <p:cNvSpPr>
            <a:spLocks noGrp="1"/>
          </p:cNvSpPr>
          <p:nvPr>
            <p:ph idx="1"/>
          </p:nvPr>
        </p:nvSpPr>
        <p:spPr>
          <a:xfrm>
            <a:off x="609599" y="1700808"/>
            <a:ext cx="7058746" cy="4340555"/>
          </a:xfrm>
        </p:spPr>
        <p:txBody>
          <a:bodyPr>
            <a:normAutofit/>
          </a:bodyPr>
          <a:lstStyle/>
          <a:p>
            <a:pPr algn="r" rtl="1"/>
            <a:r>
              <a:rPr lang="fa-IR" sz="2400" b="1" dirty="0">
                <a:cs typeface="B Nazanin" pitchFamily="2" charset="-78"/>
              </a:rPr>
              <a:t>خانم های باردار در هر شرایطی که باشند(لاغر، طبیعی، اضافه وزن یا چاق)، باید </a:t>
            </a:r>
            <a:r>
              <a:rPr lang="fa-IR" sz="2400" b="1" u="sng" dirty="0">
                <a:cs typeface="B Nazanin" pitchFamily="2" charset="-78"/>
              </a:rPr>
              <a:t>افزایش وزن متناسب با وضعیت خود </a:t>
            </a:r>
            <a:r>
              <a:rPr lang="fa-IR" sz="2400" b="1" dirty="0">
                <a:cs typeface="B Nazanin" pitchFamily="2" charset="-78"/>
              </a:rPr>
              <a:t>داشته باشند.</a:t>
            </a:r>
          </a:p>
          <a:p>
            <a:pPr algn="r" rtl="1"/>
            <a:r>
              <a:rPr lang="fa-IR" sz="2400" b="1" dirty="0">
                <a:cs typeface="B Nazanin" pitchFamily="2" charset="-78"/>
              </a:rPr>
              <a:t>بنابراین </a:t>
            </a:r>
            <a:r>
              <a:rPr lang="fa-IR" sz="2400" b="1" u="sng" dirty="0">
                <a:cs typeface="B Nazanin" pitchFamily="2" charset="-78"/>
              </a:rPr>
              <a:t>استفاده از رژیم غذایی محدود برای کاهش وزن خانم های باردار چاق توصیه نمیشود و باید با توصیه های تغذیه ای مناسب، میزان کالری دریافتی و در نهایت وزن آنان را کنترل نمود.</a:t>
            </a:r>
          </a:p>
          <a:p>
            <a:pPr algn="r" rtl="1"/>
            <a:r>
              <a:rPr lang="fa-IR" sz="2400" b="1" dirty="0">
                <a:cs typeface="B Nazanin" pitchFamily="2" charset="-78"/>
              </a:rPr>
              <a:t> خانم های باردار چاق نیز نیاز به افزایش وزن مطلوب دارند</a:t>
            </a:r>
          </a:p>
        </p:txBody>
      </p:sp>
    </p:spTree>
    <p:extLst>
      <p:ext uri="{BB962C8B-B14F-4D97-AF65-F5344CB8AC3E}">
        <p14:creationId xmlns:p14="http://schemas.microsoft.com/office/powerpoint/2010/main" val="3403709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7D0DC6-6231-D569-11C7-B62A73500708}"/>
              </a:ext>
            </a:extLst>
          </p:cNvPr>
          <p:cNvSpPr>
            <a:spLocks noGrp="1"/>
          </p:cNvSpPr>
          <p:nvPr>
            <p:ph idx="1"/>
          </p:nvPr>
        </p:nvSpPr>
        <p:spPr>
          <a:xfrm>
            <a:off x="1187624" y="1556792"/>
            <a:ext cx="7418784" cy="4570454"/>
          </a:xfrm>
        </p:spPr>
        <p:txBody>
          <a:bodyPr>
            <a:normAutofit/>
          </a:bodyPr>
          <a:lstStyle/>
          <a:p>
            <a:pPr marL="0" indent="0" algn="ctr" rtl="1">
              <a:buNone/>
            </a:pPr>
            <a:endParaRPr lang="en-US" sz="3200" b="1" dirty="0">
              <a:solidFill>
                <a:srgbClr val="002060"/>
              </a:solidFill>
            </a:endParaRPr>
          </a:p>
          <a:p>
            <a:pPr marL="0" indent="0" algn="ctr" rtl="1">
              <a:buNone/>
            </a:pPr>
            <a:r>
              <a:rPr lang="fa-IR" sz="3200" b="1" dirty="0">
                <a:solidFill>
                  <a:srgbClr val="7030A0"/>
                </a:solidFill>
              </a:rPr>
              <a:t>نیازهای تغذیه ای  </a:t>
            </a:r>
            <a:endParaRPr lang="en-US" sz="3200" b="1" dirty="0">
              <a:solidFill>
                <a:srgbClr val="7030A0"/>
              </a:solidFill>
            </a:endParaRPr>
          </a:p>
          <a:p>
            <a:pPr marL="0" indent="0" algn="ctr" rtl="1">
              <a:buNone/>
            </a:pPr>
            <a:r>
              <a:rPr lang="fa-IR" sz="3200" b="1" dirty="0">
                <a:solidFill>
                  <a:srgbClr val="7030A0"/>
                </a:solidFill>
              </a:rPr>
              <a:t>در دوران بارداری</a:t>
            </a:r>
            <a:endParaRPr lang="en-US" sz="3200" dirty="0">
              <a:solidFill>
                <a:srgbClr val="7030A0"/>
              </a:solidFill>
            </a:endParaRPr>
          </a:p>
        </p:txBody>
      </p:sp>
    </p:spTree>
    <p:extLst>
      <p:ext uri="{BB962C8B-B14F-4D97-AF65-F5344CB8AC3E}">
        <p14:creationId xmlns:p14="http://schemas.microsoft.com/office/powerpoint/2010/main" val="1528059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775"/>
            <a:ext cx="8229600" cy="562074"/>
          </a:xfrm>
        </p:spPr>
        <p:txBody>
          <a:bodyPr>
            <a:normAutofit/>
          </a:bodyPr>
          <a:lstStyle/>
          <a:p>
            <a:pPr algn="ctr" rtl="1"/>
            <a:r>
              <a:rPr lang="fa-IR" sz="2800" b="1" dirty="0">
                <a:solidFill>
                  <a:srgbClr val="002060"/>
                </a:solidFill>
              </a:rPr>
              <a:t>تغذیه دوران بارداری و شیردهی</a:t>
            </a:r>
            <a:endParaRPr lang="fa-IR" sz="2800" dirty="0">
              <a:solidFill>
                <a:srgbClr val="002060"/>
              </a:solidFill>
            </a:endParaRPr>
          </a:p>
        </p:txBody>
      </p:sp>
      <p:pic>
        <p:nvPicPr>
          <p:cNvPr id="5" name="Content Placeholder 4">
            <a:extLst>
              <a:ext uri="{FF2B5EF4-FFF2-40B4-BE49-F238E27FC236}">
                <a16:creationId xmlns:a16="http://schemas.microsoft.com/office/drawing/2014/main" id="{EE4C79D8-E74F-A59A-3EC7-9A5BE44EA3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836712"/>
            <a:ext cx="9001000" cy="6021287"/>
          </a:xfrm>
        </p:spPr>
      </p:pic>
      <p:grpSp>
        <p:nvGrpSpPr>
          <p:cNvPr id="15" name="Group 14">
            <a:extLst>
              <a:ext uri="{FF2B5EF4-FFF2-40B4-BE49-F238E27FC236}">
                <a16:creationId xmlns:a16="http://schemas.microsoft.com/office/drawing/2014/main" id="{F5E712DD-C41C-5371-C990-FD4ED9DF8903}"/>
              </a:ext>
            </a:extLst>
          </p:cNvPr>
          <p:cNvGrpSpPr/>
          <p:nvPr/>
        </p:nvGrpSpPr>
        <p:grpSpPr>
          <a:xfrm>
            <a:off x="2365442" y="2755184"/>
            <a:ext cx="239760" cy="351000"/>
            <a:chOff x="2365442" y="2755184"/>
            <a:chExt cx="239760" cy="35100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BACCA91C-F1FA-C8A5-3D37-849E604B037B}"/>
                    </a:ext>
                  </a:extLst>
                </p14:cNvPr>
                <p14:cNvContentPartPr/>
                <p14:nvPr/>
              </p14:nvContentPartPr>
              <p14:xfrm>
                <a:off x="2365442" y="2805584"/>
                <a:ext cx="239760" cy="187560"/>
              </p14:xfrm>
            </p:contentPart>
          </mc:Choice>
          <mc:Fallback xmlns="">
            <p:pic>
              <p:nvPicPr>
                <p:cNvPr id="13" name="Ink 12">
                  <a:extLst>
                    <a:ext uri="{FF2B5EF4-FFF2-40B4-BE49-F238E27FC236}">
                      <a16:creationId xmlns:a16="http://schemas.microsoft.com/office/drawing/2014/main" id="{BACCA91C-F1FA-C8A5-3D37-849E604B037B}"/>
                    </a:ext>
                  </a:extLst>
                </p:cNvPr>
                <p:cNvPicPr/>
                <p:nvPr/>
              </p:nvPicPr>
              <p:blipFill>
                <a:blip r:embed="rId4"/>
                <a:stretch>
                  <a:fillRect/>
                </a:stretch>
              </p:blipFill>
              <p:spPr>
                <a:xfrm>
                  <a:off x="2359322" y="2799464"/>
                  <a:ext cx="252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D18B23A6-A373-93A3-5EAF-DE408E9C5D5A}"/>
                    </a:ext>
                  </a:extLst>
                </p14:cNvPr>
                <p14:cNvContentPartPr/>
                <p14:nvPr/>
              </p14:nvContentPartPr>
              <p14:xfrm>
                <a:off x="2404682" y="2755184"/>
                <a:ext cx="180720" cy="351000"/>
              </p14:xfrm>
            </p:contentPart>
          </mc:Choice>
          <mc:Fallback xmlns="">
            <p:pic>
              <p:nvPicPr>
                <p:cNvPr id="14" name="Ink 13">
                  <a:extLst>
                    <a:ext uri="{FF2B5EF4-FFF2-40B4-BE49-F238E27FC236}">
                      <a16:creationId xmlns:a16="http://schemas.microsoft.com/office/drawing/2014/main" id="{D18B23A6-A373-93A3-5EAF-DE408E9C5D5A}"/>
                    </a:ext>
                  </a:extLst>
                </p:cNvPr>
                <p:cNvPicPr/>
                <p:nvPr/>
              </p:nvPicPr>
              <p:blipFill>
                <a:blip r:embed="rId6"/>
                <a:stretch>
                  <a:fillRect/>
                </a:stretch>
              </p:blipFill>
              <p:spPr>
                <a:xfrm>
                  <a:off x="2398562" y="2749064"/>
                  <a:ext cx="192960" cy="363240"/>
                </a:xfrm>
                <a:prstGeom prst="rect">
                  <a:avLst/>
                </a:prstGeom>
              </p:spPr>
            </p:pic>
          </mc:Fallback>
        </mc:AlternateContent>
      </p:grpSp>
      <p:grpSp>
        <p:nvGrpSpPr>
          <p:cNvPr id="31" name="Group 30">
            <a:extLst>
              <a:ext uri="{FF2B5EF4-FFF2-40B4-BE49-F238E27FC236}">
                <a16:creationId xmlns:a16="http://schemas.microsoft.com/office/drawing/2014/main" id="{9FAB3FFF-1928-5F92-1BC8-215B0F6FC78E}"/>
              </a:ext>
            </a:extLst>
          </p:cNvPr>
          <p:cNvGrpSpPr/>
          <p:nvPr/>
        </p:nvGrpSpPr>
        <p:grpSpPr>
          <a:xfrm>
            <a:off x="6713522" y="2692904"/>
            <a:ext cx="608400" cy="493920"/>
            <a:chOff x="6713522" y="2692904"/>
            <a:chExt cx="608400" cy="493920"/>
          </a:xfrm>
        </p:grpSpPr>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F35326CC-5B5F-89B4-8880-45014F3F343A}"/>
                    </a:ext>
                  </a:extLst>
                </p14:cNvPr>
                <p14:cNvContentPartPr/>
                <p14:nvPr/>
              </p14:nvContentPartPr>
              <p14:xfrm>
                <a:off x="6739802" y="2692904"/>
                <a:ext cx="186840" cy="493920"/>
              </p14:xfrm>
            </p:contentPart>
          </mc:Choice>
          <mc:Fallback xmlns="">
            <p:pic>
              <p:nvPicPr>
                <p:cNvPr id="29" name="Ink 28">
                  <a:extLst>
                    <a:ext uri="{FF2B5EF4-FFF2-40B4-BE49-F238E27FC236}">
                      <a16:creationId xmlns:a16="http://schemas.microsoft.com/office/drawing/2014/main" id="{F35326CC-5B5F-89B4-8880-45014F3F343A}"/>
                    </a:ext>
                  </a:extLst>
                </p:cNvPr>
                <p:cNvPicPr/>
                <p:nvPr/>
              </p:nvPicPr>
              <p:blipFill>
                <a:blip r:embed="rId8"/>
                <a:stretch>
                  <a:fillRect/>
                </a:stretch>
              </p:blipFill>
              <p:spPr>
                <a:xfrm>
                  <a:off x="6733682" y="2686784"/>
                  <a:ext cx="19908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Ink 29">
                  <a:extLst>
                    <a:ext uri="{FF2B5EF4-FFF2-40B4-BE49-F238E27FC236}">
                      <a16:creationId xmlns:a16="http://schemas.microsoft.com/office/drawing/2014/main" id="{1D1FB74C-E180-0352-6BE1-0EFE9A66300C}"/>
                    </a:ext>
                  </a:extLst>
                </p14:cNvPr>
                <p14:cNvContentPartPr/>
                <p14:nvPr/>
              </p14:nvContentPartPr>
              <p14:xfrm>
                <a:off x="6713522" y="2717744"/>
                <a:ext cx="608400" cy="409320"/>
              </p14:xfrm>
            </p:contentPart>
          </mc:Choice>
          <mc:Fallback xmlns="">
            <p:pic>
              <p:nvPicPr>
                <p:cNvPr id="30" name="Ink 29">
                  <a:extLst>
                    <a:ext uri="{FF2B5EF4-FFF2-40B4-BE49-F238E27FC236}">
                      <a16:creationId xmlns:a16="http://schemas.microsoft.com/office/drawing/2014/main" id="{1D1FB74C-E180-0352-6BE1-0EFE9A66300C}"/>
                    </a:ext>
                  </a:extLst>
                </p:cNvPr>
                <p:cNvPicPr/>
                <p:nvPr/>
              </p:nvPicPr>
              <p:blipFill>
                <a:blip r:embed="rId10"/>
                <a:stretch>
                  <a:fillRect/>
                </a:stretch>
              </p:blipFill>
              <p:spPr>
                <a:xfrm>
                  <a:off x="6707402" y="2711624"/>
                  <a:ext cx="620640" cy="421560"/>
                </a:xfrm>
                <a:prstGeom prst="rect">
                  <a:avLst/>
                </a:prstGeom>
              </p:spPr>
            </p:pic>
          </mc:Fallback>
        </mc:AlternateContent>
      </p:grpSp>
    </p:spTree>
    <p:extLst>
      <p:ext uri="{BB962C8B-B14F-4D97-AF65-F5344CB8AC3E}">
        <p14:creationId xmlns:p14="http://schemas.microsoft.com/office/powerpoint/2010/main" val="261530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A689F5-0247-6D44-FC7C-CF47486CAF06}"/>
              </a:ext>
            </a:extLst>
          </p:cNvPr>
          <p:cNvSpPr>
            <a:spLocks noGrp="1"/>
          </p:cNvSpPr>
          <p:nvPr>
            <p:ph idx="1"/>
          </p:nvPr>
        </p:nvSpPr>
        <p:spPr>
          <a:xfrm>
            <a:off x="1547664" y="1988840"/>
            <a:ext cx="6591985" cy="3777622"/>
          </a:xfrm>
        </p:spPr>
        <p:txBody>
          <a:bodyPr>
            <a:normAutofit/>
          </a:bodyPr>
          <a:lstStyle/>
          <a:p>
            <a:pPr marL="0" indent="0" algn="ctr" rtl="1">
              <a:buNone/>
            </a:pPr>
            <a:r>
              <a:rPr lang="fa-IR" sz="3200" b="1" dirty="0">
                <a:solidFill>
                  <a:srgbClr val="7030A0"/>
                </a:solidFill>
              </a:rPr>
              <a:t>مراقبت های تغذیه ای </a:t>
            </a:r>
          </a:p>
          <a:p>
            <a:pPr marL="0" indent="0" algn="ctr" rtl="1">
              <a:buNone/>
            </a:pPr>
            <a:r>
              <a:rPr lang="fa-IR" sz="3200" b="1" dirty="0">
                <a:solidFill>
                  <a:srgbClr val="7030A0"/>
                </a:solidFill>
              </a:rPr>
              <a:t>در دوران پیش از بارداری</a:t>
            </a:r>
            <a:endParaRPr lang="en-US" sz="3200" dirty="0">
              <a:solidFill>
                <a:srgbClr val="7030A0"/>
              </a:solidFill>
            </a:endParaRPr>
          </a:p>
          <a:p>
            <a:pPr algn="r" rtl="1"/>
            <a:endParaRPr lang="en-US" sz="3200" dirty="0"/>
          </a:p>
        </p:txBody>
      </p:sp>
    </p:spTree>
    <p:extLst>
      <p:ext uri="{BB962C8B-B14F-4D97-AF65-F5344CB8AC3E}">
        <p14:creationId xmlns:p14="http://schemas.microsoft.com/office/powerpoint/2010/main" val="304757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C5A7-531D-F662-D11C-5B913F3CAA0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607D0DC-56B1-0303-3F61-7A0FB9B159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16632"/>
            <a:ext cx="8496944" cy="6741368"/>
          </a:xfrm>
        </p:spPr>
      </p:pic>
    </p:spTree>
    <p:extLst>
      <p:ext uri="{BB962C8B-B14F-4D97-AF65-F5344CB8AC3E}">
        <p14:creationId xmlns:p14="http://schemas.microsoft.com/office/powerpoint/2010/main" val="3002949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r" rtl="1"/>
            <a:r>
              <a:rPr lang="fa-IR" b="1" dirty="0">
                <a:solidFill>
                  <a:srgbClr val="002060"/>
                </a:solidFill>
              </a:rPr>
              <a:t>تغذیه دوران </a:t>
            </a:r>
            <a:r>
              <a:rPr lang="fa-IR" b="1">
                <a:solidFill>
                  <a:srgbClr val="002060"/>
                </a:solidFill>
              </a:rPr>
              <a:t>بارداری </a:t>
            </a:r>
            <a:endParaRPr lang="fa-IR" dirty="0">
              <a:solidFill>
                <a:srgbClr val="002060"/>
              </a:solidFill>
            </a:endParaRPr>
          </a:p>
        </p:txBody>
      </p:sp>
      <p:sp>
        <p:nvSpPr>
          <p:cNvPr id="3" name="Content Placeholder 2"/>
          <p:cNvSpPr>
            <a:spLocks noGrp="1"/>
          </p:cNvSpPr>
          <p:nvPr>
            <p:ph idx="1"/>
          </p:nvPr>
        </p:nvSpPr>
        <p:spPr>
          <a:xfrm>
            <a:off x="457200" y="1196752"/>
            <a:ext cx="8507288" cy="5256584"/>
          </a:xfrm>
        </p:spPr>
        <p:txBody>
          <a:bodyPr>
            <a:normAutofit/>
          </a:bodyPr>
          <a:lstStyle/>
          <a:p>
            <a:pPr marL="0" indent="0" algn="r" rtl="1">
              <a:buNone/>
            </a:pPr>
            <a:r>
              <a:rPr lang="fa-IR" sz="2400" b="1" dirty="0">
                <a:solidFill>
                  <a:srgbClr val="00B0F0"/>
                </a:solidFill>
              </a:rPr>
              <a:t>     انرژی</a:t>
            </a:r>
          </a:p>
          <a:p>
            <a:pPr algn="r" rtl="1"/>
            <a:r>
              <a:rPr lang="fa-IR" sz="2400" b="1" dirty="0">
                <a:cs typeface="B Nazanin" pitchFamily="2" charset="-78"/>
              </a:rPr>
              <a:t>بهترین راه برای اطمینان از دریافت کافی انرژی، </a:t>
            </a:r>
            <a:r>
              <a:rPr lang="fa-IR" sz="2400" b="1" u="sng" dirty="0">
                <a:cs typeface="B Nazanin" pitchFamily="2" charset="-78"/>
              </a:rPr>
              <a:t>پایش میزان افزایش وزن دوران بارداری</a:t>
            </a:r>
            <a:r>
              <a:rPr lang="fa-IR" sz="2400" b="1" dirty="0">
                <a:cs typeface="B Nazanin" pitchFamily="2" charset="-78"/>
              </a:rPr>
              <a:t> است. </a:t>
            </a:r>
            <a:r>
              <a:rPr lang="fa-IR" sz="2400" b="1" u="sng" dirty="0">
                <a:cs typeface="B Nazanin" pitchFamily="2" charset="-78"/>
              </a:rPr>
              <a:t>انرژی مورد نیاز مادران باردار </a:t>
            </a:r>
            <a:r>
              <a:rPr lang="fa-IR" sz="2400" b="1" dirty="0">
                <a:cs typeface="B Nazanin" pitchFamily="2" charset="-78"/>
              </a:rPr>
              <a:t>در سه ماهه اول بارداری، شبیه زنان غیر باردار است (حدود 10 کیلو کالری اضافی در روز)، اما در طی سه ماهه دوم 360 - 340 کیلوکالری در روز و در سه ماهه سوم 112 کالری دیگر علاوه بر 3 ماهه دوم، افزایش پیدا می کند.</a:t>
            </a:r>
          </a:p>
          <a:p>
            <a:pPr algn="r" rtl="1"/>
            <a:r>
              <a:rPr lang="fa-IR" sz="2400" b="1" dirty="0">
                <a:cs typeface="B Nazanin" pitchFamily="2" charset="-78"/>
              </a:rPr>
              <a:t>اضافه دریافت کالری، وزن مادرو جنین را افزایش می هد. از سوی دیگر کمبود انرژی دریافتی موجب کاهش وزن و به حرکت در آوردن ذخایر چربی و تولید متعاقب کتون </a:t>
            </a:r>
            <a:r>
              <a:rPr lang="en-US" sz="2400" b="1" dirty="0">
                <a:cs typeface="B Nazanin" pitchFamily="2" charset="-78"/>
              </a:rPr>
              <a:t>Ketone </a:t>
            </a:r>
            <a:r>
              <a:rPr lang="fa-IR" sz="2400" b="1" dirty="0">
                <a:cs typeface="B Nazanin" pitchFamily="2" charset="-78"/>
              </a:rPr>
              <a:t>می گردد که می تواند اثرات منفی بر ضریب هوشی جنین داشته باشد.</a:t>
            </a:r>
          </a:p>
        </p:txBody>
      </p:sp>
    </p:spTree>
    <p:extLst>
      <p:ext uri="{BB962C8B-B14F-4D97-AF65-F5344CB8AC3E}">
        <p14:creationId xmlns:p14="http://schemas.microsoft.com/office/powerpoint/2010/main" val="2030678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435280" cy="5433467"/>
          </a:xfrm>
        </p:spPr>
        <p:txBody>
          <a:bodyPr>
            <a:normAutofit fontScale="92500" lnSpcReduction="20000"/>
          </a:bodyPr>
          <a:lstStyle/>
          <a:p>
            <a:pPr algn="r" rtl="1"/>
            <a:r>
              <a:rPr lang="fa-IR" sz="2600" b="1" dirty="0">
                <a:solidFill>
                  <a:srgbClr val="00B0F0"/>
                </a:solidFill>
                <a:cs typeface="B Nazanin" pitchFamily="2" charset="-78"/>
              </a:rPr>
              <a:t>کربوهیدرات</a:t>
            </a:r>
          </a:p>
          <a:p>
            <a:pPr marL="0" indent="0" algn="r" rtl="1">
              <a:buNone/>
            </a:pPr>
            <a:r>
              <a:rPr lang="fa-IR" sz="2400" b="1" dirty="0">
                <a:cs typeface="B Nazanin" pitchFamily="2" charset="-78"/>
              </a:rPr>
              <a:t> نقش اصلی کربوهیدرا تها تامین انرژی برای بدن است. میزان نیاز به کربوهیدرا تها در بارداری </a:t>
            </a:r>
            <a:r>
              <a:rPr lang="fa-IR" sz="2400" b="1" u="sng" dirty="0">
                <a:cs typeface="B Nazanin" pitchFamily="2" charset="-78"/>
              </a:rPr>
              <a:t>حدود 17</a:t>
            </a:r>
            <a:r>
              <a:rPr lang="fa-IR" sz="2400" b="1" dirty="0">
                <a:cs typeface="B Nazanin" pitchFamily="2" charset="-78"/>
              </a:rPr>
              <a:t>5 </a:t>
            </a:r>
            <a:r>
              <a:rPr lang="en-US" sz="2400" b="1" dirty="0">
                <a:cs typeface="B Nazanin" pitchFamily="2" charset="-78"/>
              </a:rPr>
              <a:t>g </a:t>
            </a:r>
            <a:r>
              <a:rPr lang="fa-IR" sz="2400" b="1" dirty="0">
                <a:cs typeface="B Nazanin" pitchFamily="2" charset="-78"/>
              </a:rPr>
              <a:t>در روز است.</a:t>
            </a:r>
          </a:p>
          <a:p>
            <a:pPr algn="r" rtl="1"/>
            <a:r>
              <a:rPr lang="fa-IR" sz="2400" b="1" dirty="0">
                <a:solidFill>
                  <a:srgbClr val="00B0F0"/>
                </a:solidFill>
                <a:cs typeface="B Nazanin" pitchFamily="2" charset="-78"/>
              </a:rPr>
              <a:t>چربی</a:t>
            </a:r>
          </a:p>
          <a:p>
            <a:pPr marL="0" indent="0" algn="r" rtl="1">
              <a:buNone/>
            </a:pPr>
            <a:r>
              <a:rPr lang="fa-IR" sz="2400" b="1" dirty="0">
                <a:cs typeface="B Nazanin" pitchFamily="2" charset="-78"/>
              </a:rPr>
              <a:t> چربی منبع عمده تامین انرژی برای بدن است و به جذب ویتامین های محلول در چربی و کاروتنوئیدها کمک می کند. در زمان بارداری در صورت داشتن </a:t>
            </a:r>
            <a:r>
              <a:rPr lang="fa-IR" sz="2400" b="1" u="sng" dirty="0">
                <a:cs typeface="B Nazanin" pitchFamily="2" charset="-78"/>
              </a:rPr>
              <a:t>رژیم غذایی حاوی امگا 3 نیازی به مصرف اضافه این اسید چرب به شکل مکمل نیست.</a:t>
            </a:r>
          </a:p>
          <a:p>
            <a:pPr algn="r" rtl="1"/>
            <a:r>
              <a:rPr lang="fa-IR" sz="2400" b="1" dirty="0">
                <a:solidFill>
                  <a:srgbClr val="00B0F0"/>
                </a:solidFill>
                <a:cs typeface="B Nazanin" pitchFamily="2" charset="-78"/>
              </a:rPr>
              <a:t>پروتئین</a:t>
            </a:r>
          </a:p>
          <a:p>
            <a:pPr marL="0" indent="0" algn="r" rtl="1">
              <a:buNone/>
            </a:pPr>
            <a:r>
              <a:rPr lang="fa-IR" sz="2400" b="1" dirty="0">
                <a:cs typeface="B Nazanin" pitchFamily="2" charset="-78"/>
              </a:rPr>
              <a:t> کمبود پروتئین در بارداری پیامدهای نامطلوب از جمله اختلال در رشد وسنتز سلول وبافتهای جنین بدنبال دارد. </a:t>
            </a:r>
            <a:r>
              <a:rPr lang="fa-IR" sz="2400" b="1" u="sng" dirty="0">
                <a:cs typeface="B Nazanin" pitchFamily="2" charset="-78"/>
              </a:rPr>
              <a:t>حدا کثر نیاز به پروتئین در دوران بارداری مربوط به سه ماهه سوم بارداری</a:t>
            </a:r>
            <a:r>
              <a:rPr lang="fa-IR" sz="2400" b="1" dirty="0">
                <a:cs typeface="B Nazanin" pitchFamily="2" charset="-78"/>
              </a:rPr>
              <a:t> است.71 گرم در روز</a:t>
            </a:r>
          </a:p>
          <a:p>
            <a:pPr algn="r" rtl="1"/>
            <a:r>
              <a:rPr lang="fa-IR" sz="2400" b="1" dirty="0">
                <a:solidFill>
                  <a:srgbClr val="00B0F0"/>
                </a:solidFill>
                <a:cs typeface="B Nazanin" pitchFamily="2" charset="-78"/>
              </a:rPr>
              <a:t>فیبر: </a:t>
            </a:r>
            <a:r>
              <a:rPr lang="fa-IR" sz="2400" b="1" dirty="0">
                <a:cs typeface="B Nazanin" pitchFamily="2" charset="-78"/>
              </a:rPr>
              <a:t>فیبر بخشی از میوه ها، سبز یها و دانه های خورا کی به ویژه حبوبات و غلات می باشد که در بدن انسان هضم نمیشود.</a:t>
            </a:r>
          </a:p>
          <a:p>
            <a:pPr marL="0" indent="0" algn="r" rtl="1">
              <a:buNone/>
            </a:pPr>
            <a:r>
              <a:rPr lang="en-US" sz="2400" b="1" dirty="0">
                <a:cs typeface="B Nazanin" pitchFamily="2" charset="-78"/>
              </a:rPr>
              <a:t> </a:t>
            </a:r>
            <a:r>
              <a:rPr lang="fa-IR" sz="2400" b="1" dirty="0">
                <a:cs typeface="B Nazanin" pitchFamily="2" charset="-78"/>
              </a:rPr>
              <a:t>مصرف فیبر موجب حجیم شدن مدفوع و در نتیجه خروج راحت و سریع تر مدفوع شده و </a:t>
            </a:r>
            <a:r>
              <a:rPr lang="fa-IR" sz="2400" b="1" u="sng" dirty="0">
                <a:cs typeface="B Nazanin" pitchFamily="2" charset="-78"/>
              </a:rPr>
              <a:t>از بروز یبوست پیشگیری </a:t>
            </a:r>
            <a:r>
              <a:rPr lang="fa-IR" sz="2400" b="1" dirty="0">
                <a:cs typeface="B Nazanin" pitchFamily="2" charset="-78"/>
              </a:rPr>
              <a:t>میکند. زنان باردار بایستی به مصرف نا نها ی سبوس دار، غلات کامل، سبزیجات برگ سبز و زرد و میو ه های تازه و خشک تشویق شوند.</a:t>
            </a:r>
            <a:endParaRPr lang="fa-IR" sz="2200" b="1" dirty="0">
              <a:cs typeface="B Nazanin" pitchFamily="2" charset="-78"/>
            </a:endParaRPr>
          </a:p>
        </p:txBody>
      </p:sp>
    </p:spTree>
    <p:extLst>
      <p:ext uri="{BB962C8B-B14F-4D97-AF65-F5344CB8AC3E}">
        <p14:creationId xmlns:p14="http://schemas.microsoft.com/office/powerpoint/2010/main" val="1727940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68951" cy="6408712"/>
          </a:xfrm>
        </p:spPr>
        <p:txBody>
          <a:bodyPr>
            <a:noAutofit/>
          </a:bodyPr>
          <a:lstStyle/>
          <a:p>
            <a:pPr marL="0" indent="0" algn="r" rtl="1">
              <a:buNone/>
            </a:pPr>
            <a:r>
              <a:rPr lang="en-US" sz="2000" b="1" dirty="0">
                <a:solidFill>
                  <a:srgbClr val="00B0F0"/>
                </a:solidFill>
                <a:cs typeface="B Nazanin" pitchFamily="2" charset="-78"/>
              </a:rPr>
              <a:t>      </a:t>
            </a:r>
            <a:r>
              <a:rPr lang="fa-IR" sz="2000" b="1" dirty="0">
                <a:solidFill>
                  <a:srgbClr val="00B0F0"/>
                </a:solidFill>
                <a:cs typeface="B Nazanin" pitchFamily="2" charset="-78"/>
              </a:rPr>
              <a:t>ویتامین ها</a:t>
            </a:r>
          </a:p>
          <a:p>
            <a:pPr algn="r" rtl="1"/>
            <a:r>
              <a:rPr lang="fa-IR" sz="2000" b="1" dirty="0">
                <a:cs typeface="B Nazanin" pitchFamily="2" charset="-78"/>
              </a:rPr>
              <a:t>در بارداری برخی ویتامینها از اهمیت خاصی برخوردارند. </a:t>
            </a:r>
            <a:r>
              <a:rPr lang="fa-IR" sz="2000" b="1" u="sng" dirty="0">
                <a:cs typeface="B Nazanin" pitchFamily="2" charset="-78"/>
              </a:rPr>
              <a:t>بعضی از این ویتامینها از طریق رژیم غذایی قابل تامین است ولی در سایر موارد استفاده از یک مکمل ضروری است</a:t>
            </a:r>
            <a:r>
              <a:rPr lang="fa-IR" sz="2000" b="1" dirty="0">
                <a:cs typeface="B Nazanin" pitchFamily="2" charset="-78"/>
              </a:rPr>
              <a:t>.</a:t>
            </a:r>
          </a:p>
          <a:p>
            <a:pPr algn="r" rtl="1"/>
            <a:r>
              <a:rPr lang="fa-IR" sz="2000" b="1" dirty="0">
                <a:cs typeface="B Nazanin" pitchFamily="2" charset="-78"/>
              </a:rPr>
              <a:t>فولات(اسید فولیک): نیاز به </a:t>
            </a:r>
            <a:r>
              <a:rPr lang="fa-IR" sz="2000" b="1" u="sng" dirty="0">
                <a:cs typeface="B Nazanin" pitchFamily="2" charset="-78"/>
              </a:rPr>
              <a:t>اسید فولیک </a:t>
            </a:r>
            <a:r>
              <a:rPr lang="fa-IR" sz="2000" b="1" dirty="0">
                <a:cs typeface="B Nazanin" pitchFamily="2" charset="-78"/>
              </a:rPr>
              <a:t>در دوران بارداری به علت تولید بیشتر گلبو لهای قرمز خون و شکل گیری دستگاه عصبی جنین افزایش می یابد. علاوه بر توصیه به مصرف منابع غنی اسید فولیک، لازم است مکمل آن نیز طبق دستور العمل کشوری به میزان </a:t>
            </a:r>
            <a:r>
              <a:rPr lang="fa-IR" sz="2000" b="1" u="sng" dirty="0">
                <a:cs typeface="B Nazanin" pitchFamily="2" charset="-78"/>
              </a:rPr>
              <a:t>400 میکرو گرم </a:t>
            </a:r>
            <a:r>
              <a:rPr lang="fa-IR" sz="2000" b="1" dirty="0">
                <a:cs typeface="B Nazanin" pitchFamily="2" charset="-78"/>
              </a:rPr>
              <a:t>در روز برای خانمهای باردار تجویز شود. مصرف به موقع و کافی این ویتامین از ایجاد ضایعات عصبی خصوصا نقص مادر زادی لوله عصبی </a:t>
            </a:r>
            <a:r>
              <a:rPr lang="en-US" sz="2000" b="1" dirty="0">
                <a:cs typeface="B Nazanin" pitchFamily="2" charset="-78"/>
              </a:rPr>
              <a:t>NTD1 </a:t>
            </a:r>
            <a:r>
              <a:rPr lang="fa-IR" sz="2000" b="1" dirty="0">
                <a:cs typeface="B Nazanin" pitchFamily="2" charset="-78"/>
              </a:rPr>
              <a:t>پیشگیری میکند.</a:t>
            </a:r>
          </a:p>
          <a:p>
            <a:pPr algn="r" rtl="1"/>
            <a:r>
              <a:rPr lang="fa-IR" sz="2000" b="1" dirty="0">
                <a:cs typeface="B Nazanin" pitchFamily="2" charset="-78"/>
              </a:rPr>
              <a:t>زنانی که سیگاری هستند و یا از مواد مخدر استفاده می کنند و همچنین زنانی که از ضد باردار یهای خورا کی و داروهای ضد تشنج (مثل فنی توئین ) استفاده می کنند و افرادی که مبتلا به سندرو مهای سوء جذب هستند، در معرض خطر کمبود اسید فولیک قرار دارند.</a:t>
            </a:r>
          </a:p>
          <a:p>
            <a:pPr algn="r" rtl="1"/>
            <a:r>
              <a:rPr lang="fa-IR" sz="2000" b="1" u="sng" dirty="0">
                <a:cs typeface="B Nazanin" pitchFamily="2" charset="-78"/>
              </a:rPr>
              <a:t>سطوح پایین ویتامین </a:t>
            </a:r>
            <a:r>
              <a:rPr lang="en-US" sz="2000" b="1" u="sng" dirty="0">
                <a:cs typeface="B Nazanin" pitchFamily="2" charset="-78"/>
              </a:rPr>
              <a:t>D </a:t>
            </a:r>
            <a:r>
              <a:rPr lang="fa-IR" sz="2000" b="1" u="sng" dirty="0">
                <a:cs typeface="B Nazanin" pitchFamily="2" charset="-78"/>
              </a:rPr>
              <a:t>در طی بارداری فرد را مستعد ابتلا به پره ا کلامپسی میکند. </a:t>
            </a:r>
          </a:p>
          <a:p>
            <a:pPr algn="r" rtl="1"/>
            <a:r>
              <a:rPr lang="fa-IR" sz="2000" b="1" dirty="0">
                <a:cs typeface="B Nazanin" pitchFamily="2" charset="-78"/>
              </a:rPr>
              <a:t>کمبود ویتامین </a:t>
            </a:r>
            <a:r>
              <a:rPr lang="en-US" sz="2000" b="1" dirty="0">
                <a:cs typeface="B Nazanin" pitchFamily="2" charset="-78"/>
              </a:rPr>
              <a:t>D </a:t>
            </a:r>
            <a:r>
              <a:rPr lang="fa-IR" sz="2000" b="1" dirty="0">
                <a:cs typeface="B Nazanin" pitchFamily="2" charset="-78"/>
              </a:rPr>
              <a:t> در مادر، با هیپوکلسمی </a:t>
            </a:r>
            <a:r>
              <a:rPr lang="en-US" sz="2000" b="1" dirty="0">
                <a:cs typeface="B Nazanin" pitchFamily="2" charset="-78"/>
              </a:rPr>
              <a:t>Hypocalcemia </a:t>
            </a:r>
            <a:r>
              <a:rPr lang="fa-IR" sz="2000" b="1" dirty="0">
                <a:cs typeface="B Nazanin" pitchFamily="2" charset="-78"/>
              </a:rPr>
              <a:t> نوزادی و هیپوپلازی </a:t>
            </a:r>
            <a:r>
              <a:rPr lang="en-US" sz="2000" b="1" dirty="0">
                <a:cs typeface="B Nazanin" pitchFamily="2" charset="-78"/>
              </a:rPr>
              <a:t>Hypoplasia </a:t>
            </a:r>
            <a:r>
              <a:rPr lang="fa-IR" sz="2000" b="1" dirty="0">
                <a:cs typeface="B Nazanin" pitchFamily="2" charset="-78"/>
              </a:rPr>
              <a:t>مینای دندان در کودکی، ارتباط دارد.</a:t>
            </a:r>
          </a:p>
          <a:p>
            <a:pPr algn="r" rtl="1"/>
            <a:r>
              <a:rPr lang="fa-IR" sz="2000" b="1" dirty="0">
                <a:cs typeface="B Nazanin" pitchFamily="2" charset="-78"/>
              </a:rPr>
              <a:t>بهترین منبع برای تولید ویتامین </a:t>
            </a:r>
            <a:r>
              <a:rPr lang="en-US" sz="2000" b="1" dirty="0">
                <a:cs typeface="B Nazanin" pitchFamily="2" charset="-78"/>
              </a:rPr>
              <a:t>D </a:t>
            </a:r>
            <a:r>
              <a:rPr lang="fa-IR" sz="2000" b="1" dirty="0">
                <a:cs typeface="B Nazanin" pitchFamily="2" charset="-78"/>
              </a:rPr>
              <a:t>نور خورشید است.</a:t>
            </a:r>
          </a:p>
          <a:p>
            <a:pPr algn="r" rtl="1"/>
            <a:r>
              <a:rPr lang="fa-IR" sz="2000" b="1" dirty="0">
                <a:cs typeface="B Nazanin" pitchFamily="2" charset="-78"/>
              </a:rPr>
              <a:t>مادران باردار باید روزانه 1 عدد مکمل ویتامین </a:t>
            </a:r>
            <a:r>
              <a:rPr lang="en-US" sz="2000" b="1" dirty="0">
                <a:cs typeface="B Nazanin" pitchFamily="2" charset="-78"/>
              </a:rPr>
              <a:t>D</a:t>
            </a:r>
            <a:r>
              <a:rPr lang="fa-IR" sz="2000" b="1" dirty="0">
                <a:cs typeface="B Nazanin" pitchFamily="2" charset="-78"/>
              </a:rPr>
              <a:t> هزار واحدی از شروع بارداری تا هنگام زایمان دریافت کنند.</a:t>
            </a:r>
            <a:endParaRPr lang="en-US" sz="2000" b="1" dirty="0">
              <a:cs typeface="B Nazanin" pitchFamily="2" charset="-78"/>
            </a:endParaRPr>
          </a:p>
        </p:txBody>
      </p:sp>
    </p:spTree>
    <p:extLst>
      <p:ext uri="{BB962C8B-B14F-4D97-AF65-F5344CB8AC3E}">
        <p14:creationId xmlns:p14="http://schemas.microsoft.com/office/powerpoint/2010/main" val="1595966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365" y="296652"/>
            <a:ext cx="8784976" cy="6264696"/>
          </a:xfrm>
        </p:spPr>
        <p:txBody>
          <a:bodyPr>
            <a:noAutofit/>
          </a:bodyPr>
          <a:lstStyle/>
          <a:p>
            <a:pPr marL="0" indent="0" algn="ctr" rtl="1">
              <a:buNone/>
            </a:pPr>
            <a:r>
              <a:rPr lang="fa-IR" sz="2400" b="1" dirty="0">
                <a:solidFill>
                  <a:srgbClr val="00B0F0"/>
                </a:solidFill>
                <a:cs typeface="B Nazanin" pitchFamily="2" charset="-78"/>
              </a:rPr>
              <a:t>مواد معدنی</a:t>
            </a:r>
          </a:p>
          <a:p>
            <a:pPr algn="r" rtl="1"/>
            <a:r>
              <a:rPr lang="fa-IR" sz="2000" b="1" dirty="0">
                <a:solidFill>
                  <a:srgbClr val="C00000"/>
                </a:solidFill>
                <a:cs typeface="B Nazanin" pitchFamily="2" charset="-78"/>
              </a:rPr>
              <a:t>آهن</a:t>
            </a:r>
            <a:r>
              <a:rPr lang="fa-IR" sz="2000" b="1" dirty="0">
                <a:cs typeface="B Nazanin" pitchFamily="2" charset="-78"/>
              </a:rPr>
              <a:t>: وجود آهن برای تولید گلبو لهای قرمز خون، افزایش هموگلوبین، رشد و نمو و تامین ذخایر کبدی جنین ضروری است.</a:t>
            </a:r>
          </a:p>
          <a:p>
            <a:pPr algn="r" rtl="1"/>
            <a:r>
              <a:rPr lang="fa-IR" sz="2000" b="1" u="sng" dirty="0">
                <a:cs typeface="B Nazanin" pitchFamily="2" charset="-78"/>
              </a:rPr>
              <a:t>بیشترین نیاز به آهن پس از هفته بیستم بارداری </a:t>
            </a:r>
            <a:r>
              <a:rPr lang="fa-IR" sz="2000" b="1" dirty="0">
                <a:cs typeface="B Nazanin" pitchFamily="2" charset="-78"/>
              </a:rPr>
              <a:t>رخ می دهد یعنی زمانی که بیشترین تقاضا از سوی مادر و جنین وجود دارد.</a:t>
            </a:r>
          </a:p>
          <a:p>
            <a:pPr algn="r" rtl="1"/>
            <a:r>
              <a:rPr lang="fa-IR" sz="2000" b="1" dirty="0">
                <a:cs typeface="B Nazanin" pitchFamily="2" charset="-78"/>
              </a:rPr>
              <a:t>بندرت اتفاق می افتد که زنان با ذخایر کافی آهن جهت تامین نیاز های فیزیولوژیک بارداری، وارد مرحله بارداری گردند، بنابراین </a:t>
            </a:r>
            <a:r>
              <a:rPr lang="fa-IR" sz="2000" b="1" u="sng" dirty="0">
                <a:cs typeface="B Nazanin" pitchFamily="2" charset="-78"/>
              </a:rPr>
              <a:t>مکمل آهن </a:t>
            </a:r>
            <a:r>
              <a:rPr lang="fa-IR" sz="2000" b="1" dirty="0">
                <a:cs typeface="B Nazanin" pitchFamily="2" charset="-78"/>
              </a:rPr>
              <a:t>علاوه بر منابع غذایی غنی از آهن طبق دستور العمل کشوری به صورت قرص فروز سولفات روزانه یک عدد از پایان ماه چهارم بارداری تا 3 ماه پس از زایمان باید مصرف شود.</a:t>
            </a:r>
          </a:p>
          <a:p>
            <a:pPr algn="r" rtl="1"/>
            <a:r>
              <a:rPr lang="fa-IR" sz="2000" b="1" u="sng" dirty="0">
                <a:solidFill>
                  <a:srgbClr val="C00000"/>
                </a:solidFill>
                <a:cs typeface="B Nazanin" pitchFamily="2" charset="-78"/>
              </a:rPr>
              <a:t>ید</a:t>
            </a:r>
            <a:r>
              <a:rPr lang="fa-IR" sz="2000" b="1" dirty="0">
                <a:cs typeface="B Nazanin" pitchFamily="2" charset="-78"/>
              </a:rPr>
              <a:t>: با توجه به نقش ید در متابولیسم بدن و تولید انرژی و نیز تکامل مغز جنین، میزان ید مورد نیاز در دوران بارداری افزایش می یابدبه طوری که کمبود ید در دوران بارداری منجر به عقب ماندگی ذهنی، هیپوتیروئیدی و گواتر و در شکل شدید آن کرتینیسم در نوزاد میگردد. هم چنین نیاز به مصرف منابع غنی از ید (مانند انواع ماهی) در دوران شیردهی بیش از دوران بارداری می باشد. منابع غذایی از نظر ید فقیرند و مادران باردار باید برای تامین ید مورد نیاز بدن از نمک یددار به مقدار کم استفاده کنند و هم چنین، مطابق با دستور العمل و از ماه چهارم بارداری تا سه ماه پس از زایمان </a:t>
            </a:r>
            <a:r>
              <a:rPr lang="fa-IR" sz="2000" b="1" u="sng" dirty="0">
                <a:cs typeface="B Nazanin" pitchFamily="2" charset="-78"/>
              </a:rPr>
              <a:t>مکمل مولتی ویتامین مینرال حاوی 150میکروگرم ید </a:t>
            </a:r>
            <a:r>
              <a:rPr lang="fa-IR" sz="2000" b="1" dirty="0">
                <a:cs typeface="B Nazanin" pitchFamily="2" charset="-78"/>
              </a:rPr>
              <a:t>مصرف شود.</a:t>
            </a:r>
          </a:p>
          <a:p>
            <a:pPr algn="r" rtl="1"/>
            <a:r>
              <a:rPr lang="fa-IR" sz="2000" b="1" dirty="0">
                <a:cs typeface="B Nazanin" pitchFamily="2" charset="-78"/>
              </a:rPr>
              <a:t>نیاز روزانه زنان باردار به ید 220 میکروگرم روزانه .</a:t>
            </a:r>
          </a:p>
        </p:txBody>
      </p:sp>
    </p:spTree>
    <p:extLst>
      <p:ext uri="{BB962C8B-B14F-4D97-AF65-F5344CB8AC3E}">
        <p14:creationId xmlns:p14="http://schemas.microsoft.com/office/powerpoint/2010/main" val="3957888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2B6579-E5D9-F256-B91C-CAB11B4BDC80}"/>
              </a:ext>
            </a:extLst>
          </p:cNvPr>
          <p:cNvSpPr>
            <a:spLocks noGrp="1"/>
          </p:cNvSpPr>
          <p:nvPr>
            <p:ph idx="1"/>
          </p:nvPr>
        </p:nvSpPr>
        <p:spPr>
          <a:xfrm>
            <a:off x="899592" y="1628800"/>
            <a:ext cx="7848871" cy="4282422"/>
          </a:xfrm>
        </p:spPr>
        <p:txBody>
          <a:bodyPr>
            <a:normAutofit/>
          </a:bodyPr>
          <a:lstStyle/>
          <a:p>
            <a:pPr marL="0" indent="0" algn="ctr" rtl="1">
              <a:buNone/>
            </a:pPr>
            <a:r>
              <a:rPr lang="fa-IR" sz="3200" b="1" dirty="0">
                <a:solidFill>
                  <a:srgbClr val="7030A0"/>
                </a:solidFill>
                <a:cs typeface="B Nazanin" pitchFamily="2" charset="-78"/>
              </a:rPr>
              <a:t>      توصیه های تغذیه ای </a:t>
            </a:r>
          </a:p>
          <a:p>
            <a:pPr marL="0" indent="0" algn="ctr" rtl="1">
              <a:buNone/>
            </a:pPr>
            <a:r>
              <a:rPr lang="fa-IR" sz="3200" b="1" dirty="0">
                <a:solidFill>
                  <a:srgbClr val="7030A0"/>
                </a:solidFill>
                <a:cs typeface="B Nazanin" pitchFamily="2" charset="-78"/>
              </a:rPr>
              <a:t>در خصوص مشکلات وبیماری های شایع دوران بارداری</a:t>
            </a:r>
            <a:endParaRPr lang="en-US" sz="3200" dirty="0">
              <a:solidFill>
                <a:srgbClr val="7030A0"/>
              </a:solidFill>
            </a:endParaRPr>
          </a:p>
        </p:txBody>
      </p:sp>
    </p:spTree>
    <p:extLst>
      <p:ext uri="{BB962C8B-B14F-4D97-AF65-F5344CB8AC3E}">
        <p14:creationId xmlns:p14="http://schemas.microsoft.com/office/powerpoint/2010/main" val="3094566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7355160" cy="5544616"/>
          </a:xfrm>
        </p:spPr>
        <p:txBody>
          <a:bodyPr>
            <a:normAutofit/>
          </a:bodyPr>
          <a:lstStyle/>
          <a:p>
            <a:pPr marL="0" indent="0" algn="r" rtl="1">
              <a:buNone/>
            </a:pPr>
            <a:r>
              <a:rPr lang="fa-IR" sz="2400" b="1" dirty="0">
                <a:solidFill>
                  <a:srgbClr val="00B050"/>
                </a:solidFill>
                <a:cs typeface="B Nazanin" pitchFamily="2" charset="-78"/>
              </a:rPr>
              <a:t>تهوع و استفراغ</a:t>
            </a:r>
          </a:p>
          <a:p>
            <a:pPr algn="r" rtl="1"/>
            <a:r>
              <a:rPr lang="fa-IR" sz="2000" b="1" dirty="0">
                <a:cs typeface="B Nazanin" pitchFamily="2" charset="-78"/>
              </a:rPr>
              <a:t>شیوع این عارضه بین 50 تا 70 درصد است و اغلب در سه ماهه اول بارداری رخ می دهد و تا هفته 16 بارداری بهبود می یابد. از آنجا که</a:t>
            </a:r>
          </a:p>
          <a:p>
            <a:pPr algn="r" rtl="1"/>
            <a:r>
              <a:rPr lang="fa-IR" sz="2000" b="1" dirty="0">
                <a:cs typeface="B Nazanin" pitchFamily="2" charset="-78"/>
              </a:rPr>
              <a:t>این مشکل در صبح ها تشدید میشود، بیماری صبحگاهی </a:t>
            </a:r>
            <a:r>
              <a:rPr lang="en-US" sz="2000" b="1" dirty="0">
                <a:cs typeface="B Nazanin" pitchFamily="2" charset="-78"/>
              </a:rPr>
              <a:t>Morning Sickness </a:t>
            </a:r>
            <a:r>
              <a:rPr lang="fa-IR" sz="2000" b="1" dirty="0">
                <a:cs typeface="B Nazanin" pitchFamily="2" charset="-78"/>
              </a:rPr>
              <a:t>نامیده میشود؛ گرچه ممکن است در هر ساعتی ازشبانه روز اتفاق بیفتد. </a:t>
            </a:r>
          </a:p>
          <a:p>
            <a:pPr algn="r" rtl="1"/>
            <a:r>
              <a:rPr lang="fa-IR" sz="2000" b="1" dirty="0">
                <a:cs typeface="B Nazanin" pitchFamily="2" charset="-78"/>
              </a:rPr>
              <a:t>در 5 تا 10 % موارد ممکن است تهوع و استفراغ تا پایان بارداری ادامه داشته باشد </a:t>
            </a:r>
          </a:p>
          <a:p>
            <a:pPr algn="r" rtl="1"/>
            <a:r>
              <a:rPr lang="fa-IR" sz="2000" b="1" dirty="0">
                <a:cs typeface="B Nazanin" pitchFamily="2" charset="-78"/>
              </a:rPr>
              <a:t>و متاسفانه احتمال وقوع کم وزنی نوزاد </a:t>
            </a:r>
            <a:r>
              <a:rPr lang="en-US" sz="2000" b="1" dirty="0">
                <a:cs typeface="B Nazanin" pitchFamily="2" charset="-78"/>
              </a:rPr>
              <a:t>Low Birth Weight، </a:t>
            </a:r>
            <a:r>
              <a:rPr lang="fa-IR" sz="2000" b="1" dirty="0">
                <a:cs typeface="B Nazanin" pitchFamily="2" charset="-78"/>
              </a:rPr>
              <a:t>زایمان زودرس به میزان 17 % و سقط جنین و مرده زایی به میزان 30 %را افزایش م یدهد.</a:t>
            </a:r>
          </a:p>
          <a:p>
            <a:pPr algn="r" rtl="1"/>
            <a:r>
              <a:rPr lang="fa-IR" sz="2000" b="1" dirty="0">
                <a:cs typeface="B Nazanin" pitchFamily="2" charset="-78"/>
              </a:rPr>
              <a:t>- تهوع بارداری تنها تهوعی است که با </a:t>
            </a:r>
            <a:r>
              <a:rPr lang="fa-IR" sz="2000" b="1" u="sng" dirty="0">
                <a:cs typeface="B Nazanin" pitchFamily="2" charset="-78"/>
              </a:rPr>
              <a:t>حضور غذا در معده بهبود می یابد </a:t>
            </a:r>
            <a:r>
              <a:rPr lang="fa-IR" sz="2000" b="1" dirty="0">
                <a:cs typeface="B Nazanin" pitchFamily="2" charset="-78"/>
              </a:rPr>
              <a:t>و تغذیه به عنوان بخشی از درمان در نظر گرفته میشود.</a:t>
            </a:r>
          </a:p>
          <a:p>
            <a:pPr algn="r" rtl="1"/>
            <a:r>
              <a:rPr lang="fa-IR" sz="2000" b="1" dirty="0">
                <a:cs typeface="B Nazanin" pitchFamily="2" charset="-78"/>
              </a:rPr>
              <a:t>- هنگامی تهوع بارداری </a:t>
            </a:r>
            <a:r>
              <a:rPr lang="fa-IR" sz="2000" b="1" u="sng" dirty="0">
                <a:cs typeface="B Nazanin" pitchFamily="2" charset="-78"/>
              </a:rPr>
              <a:t>نیازمند پیگیری فوری است که موجب کاهش وزن شود</a:t>
            </a:r>
            <a:r>
              <a:rPr lang="fa-IR" sz="2000" b="1" dirty="0">
                <a:cs typeface="B Nazanin" pitchFamily="2" charset="-78"/>
              </a:rPr>
              <a:t>، در این زمان ارزیابی تغذیه ای باید انجام شود.</a:t>
            </a:r>
          </a:p>
        </p:txBody>
      </p:sp>
    </p:spTree>
    <p:extLst>
      <p:ext uri="{BB962C8B-B14F-4D97-AF65-F5344CB8AC3E}">
        <p14:creationId xmlns:p14="http://schemas.microsoft.com/office/powerpoint/2010/main" val="3571100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8806"/>
            <a:ext cx="8229600" cy="490066"/>
          </a:xfrm>
        </p:spPr>
        <p:txBody>
          <a:bodyPr>
            <a:normAutofit/>
          </a:bodyPr>
          <a:lstStyle/>
          <a:p>
            <a:pPr algn="ctr"/>
            <a:r>
              <a:rPr lang="fa-IR" sz="2400" b="1" dirty="0">
                <a:solidFill>
                  <a:srgbClr val="002060"/>
                </a:solidFill>
                <a:cs typeface="B Nazanin" pitchFamily="2" charset="-78"/>
              </a:rPr>
              <a:t>توصیه های تغذیه ای هنگام تهوع و استفراغ بارداری</a:t>
            </a:r>
            <a:endParaRPr lang="fa-IR" sz="2400" dirty="0">
              <a:solidFill>
                <a:srgbClr val="002060"/>
              </a:solidFill>
              <a:cs typeface="B Nazanin" pitchFamily="2" charset="-78"/>
            </a:endParaRPr>
          </a:p>
        </p:txBody>
      </p:sp>
      <p:sp>
        <p:nvSpPr>
          <p:cNvPr id="3" name="Content Placeholder 2"/>
          <p:cNvSpPr>
            <a:spLocks noGrp="1"/>
          </p:cNvSpPr>
          <p:nvPr>
            <p:ph idx="1"/>
          </p:nvPr>
        </p:nvSpPr>
        <p:spPr>
          <a:xfrm>
            <a:off x="251520" y="404664"/>
            <a:ext cx="8712968" cy="6602536"/>
          </a:xfrm>
        </p:spPr>
        <p:txBody>
          <a:bodyPr>
            <a:noAutofit/>
          </a:bodyPr>
          <a:lstStyle/>
          <a:p>
            <a:pPr algn="r" rtl="1"/>
            <a:r>
              <a:rPr lang="fa-IR" sz="1400" b="1" dirty="0">
                <a:cs typeface="B Nazanin" pitchFamily="2" charset="-78"/>
              </a:rPr>
              <a:t>معده را خالی نگه ندارند اما در عین حال از پری و سنگینی معده هم خودداری کنند.</a:t>
            </a:r>
          </a:p>
          <a:p>
            <a:pPr algn="r" rtl="1"/>
            <a:r>
              <a:rPr lang="fa-IR" sz="1400" b="1" dirty="0">
                <a:cs typeface="B Nazanin" pitchFamily="2" charset="-78"/>
              </a:rPr>
              <a:t>در هر وعده، حجم غذای کمتری مصرف شود.</a:t>
            </a:r>
          </a:p>
          <a:p>
            <a:pPr algn="r" rtl="1"/>
            <a:r>
              <a:rPr lang="fa-IR" sz="1400" b="1" dirty="0">
                <a:cs typeface="B Nazanin" pitchFamily="2" charset="-78"/>
              </a:rPr>
              <a:t>افزایش تعداد وعد ههای غذایی که ممکن است برحسب تحمل مادر تا 9 وعده در روز هم برسد.</a:t>
            </a:r>
          </a:p>
          <a:p>
            <a:pPr algn="r" rtl="1"/>
            <a:r>
              <a:rPr lang="fa-IR" sz="1400" b="1" dirty="0">
                <a:cs typeface="B Nazanin" pitchFamily="2" charset="-78"/>
              </a:rPr>
              <a:t>استفاده از کربوهیدرا تهای زود هضم و مصرف پروتئین مفید است.</a:t>
            </a:r>
          </a:p>
          <a:p>
            <a:pPr algn="r" rtl="1"/>
            <a:r>
              <a:rPr lang="fa-IR" sz="1400" b="1" dirty="0">
                <a:cs typeface="B Nazanin" pitchFamily="2" charset="-78"/>
              </a:rPr>
              <a:t>بیسکویت یا نان خشک قبل از برخاستن از رختخواب مصرف کرده و پس از 15 دقیقه از رختخواب برخاسته و صبحانه سبک و زود هضم بخورند.</a:t>
            </a:r>
          </a:p>
          <a:p>
            <a:pPr algn="r" rtl="1"/>
            <a:r>
              <a:rPr lang="fa-IR" sz="1400" b="1" dirty="0">
                <a:cs typeface="B Nazanin" pitchFamily="2" charset="-78"/>
              </a:rPr>
              <a:t>از مصرف همزمان غذا و مایعات خودداری شود.</a:t>
            </a:r>
          </a:p>
          <a:p>
            <a:pPr algn="r" rtl="1"/>
            <a:r>
              <a:rPr lang="fa-IR" sz="1400" b="1" dirty="0">
                <a:cs typeface="B Nazanin" pitchFamily="2" charset="-78"/>
              </a:rPr>
              <a:t>از خوردن غذاهای پر ادویه، سرخ شده، نفاخ، حجیم و دیر هضم اجتناب شود.</a:t>
            </a:r>
          </a:p>
          <a:p>
            <a:pPr algn="r" rtl="1"/>
            <a:r>
              <a:rPr lang="fa-IR" sz="1400" b="1" dirty="0">
                <a:cs typeface="B Nazanin" pitchFamily="2" charset="-78"/>
              </a:rPr>
              <a:t>از آنجایی که غذاها و مایعات سرد بیش از نوع گرم آنها قابل تحمل میباشند از غذاهای سرد با دمای یخچال استفاده شود.</a:t>
            </a:r>
          </a:p>
          <a:p>
            <a:pPr algn="r" rtl="1"/>
            <a:r>
              <a:rPr lang="fa-IR" sz="1400" b="1" dirty="0">
                <a:cs typeface="B Nazanin" pitchFamily="2" charset="-78"/>
              </a:rPr>
              <a:t>در صورت مصرف مایعات و غذاهای سرد با دمای یخچال مراقب آلودگیهای میکروبی باشند.</a:t>
            </a:r>
          </a:p>
          <a:p>
            <a:pPr algn="r" rtl="1"/>
            <a:r>
              <a:rPr lang="fa-IR" sz="1400" b="1" dirty="0">
                <a:cs typeface="B Nazanin" pitchFamily="2" charset="-78"/>
              </a:rPr>
              <a:t>در زمان آشپزی، پنجره آشپزخانه را باز بگذارند تا بوی شدید و تند غذا آزار دهنده نباشد و در صورت عدم تحمل توصیه میشود غذا بوسیله سایر افراد خانواده تهیه گردد.</a:t>
            </a:r>
          </a:p>
          <a:p>
            <a:pPr algn="r" rtl="1"/>
            <a:r>
              <a:rPr lang="fa-IR" sz="1400" b="1" dirty="0">
                <a:cs typeface="B Nazanin" pitchFamily="2" charset="-78"/>
              </a:rPr>
              <a:t>در صورت بروز ناراحتی معده همراه با تهوع میتوان یک تکه نان یا بیسکویت مصرف کرد.</a:t>
            </a:r>
          </a:p>
          <a:p>
            <a:pPr algn="r" rtl="1"/>
            <a:r>
              <a:rPr lang="fa-IR" sz="1400" b="1" dirty="0">
                <a:cs typeface="B Nazanin" pitchFamily="2" charset="-78"/>
              </a:rPr>
              <a:t>به آرامی غذا بخورند. و به مدت طولانی گرسنه نمانند.</a:t>
            </a:r>
          </a:p>
          <a:p>
            <a:pPr algn="r" rtl="1"/>
            <a:r>
              <a:rPr lang="fa-IR" sz="1400" b="1" dirty="0">
                <a:cs typeface="B Nazanin" pitchFamily="2" charset="-78"/>
              </a:rPr>
              <a:t>از رایحه های آزار دهنده و بوی تند برخی غذاها و سایر بوهای آزاردهنده اجتناب کنند.</a:t>
            </a:r>
          </a:p>
          <a:p>
            <a:pPr algn="r" rtl="1"/>
            <a:r>
              <a:rPr lang="fa-IR" sz="1400" b="1" dirty="0">
                <a:cs typeface="B Nazanin" pitchFamily="2" charset="-78"/>
              </a:rPr>
              <a:t>در تهوع و استفراغ شدید حمایت روانی مادر توسط اطرافیان خصوصاً همسر خانم باردار توصیه م یشود.</a:t>
            </a:r>
          </a:p>
          <a:p>
            <a:pPr algn="r" rtl="1"/>
            <a:r>
              <a:rPr lang="fa-IR" sz="1400" b="1" dirty="0">
                <a:cs typeface="B Nazanin" pitchFamily="2" charset="-78"/>
              </a:rPr>
              <a:t>مواد غذایی حاوی کربوهیدرات پیچیده نظیر نان برشته، بیسکویت نمکی (کرا کر)، نان خشک یا نان سوخاری مصرف شود.</a:t>
            </a:r>
          </a:p>
          <a:p>
            <a:pPr algn="r" rtl="1"/>
            <a:r>
              <a:rPr lang="fa-IR" sz="1400" b="1" dirty="0">
                <a:cs typeface="B Nazanin" pitchFamily="2" charset="-78"/>
              </a:rPr>
              <a:t>در صورتی که تهوع استفراغ بارداری خفیف باشد ویتامین </a:t>
            </a:r>
            <a:r>
              <a:rPr lang="en-US" sz="1400" b="1" dirty="0">
                <a:cs typeface="B Nazanin" pitchFamily="2" charset="-78"/>
              </a:rPr>
              <a:t>B6 </a:t>
            </a:r>
            <a:r>
              <a:rPr lang="fa-IR" sz="1400" b="1" dirty="0">
                <a:cs typeface="B Nazanin" pitchFamily="2" charset="-78"/>
              </a:rPr>
              <a:t>میتواند موجب کاهش علائم یشود.</a:t>
            </a:r>
          </a:p>
          <a:p>
            <a:pPr algn="r" rtl="1"/>
            <a:r>
              <a:rPr lang="fa-IR" sz="1400" b="1" dirty="0">
                <a:cs typeface="B Nazanin" pitchFamily="2" charset="-78"/>
              </a:rPr>
              <a:t>عواملی نظیر بوها، نور و شرایط آب و هوایی، سر و صدا، اضطراب و هیجان میتواند باعث بدتر شدن تهوع و استفراغ بارداری شود.</a:t>
            </a:r>
          </a:p>
          <a:p>
            <a:pPr marL="0" indent="0" algn="r" rtl="1">
              <a:buNone/>
            </a:pPr>
            <a:r>
              <a:rPr lang="fa-IR" sz="1400" b="1" dirty="0">
                <a:cs typeface="B Nazanin" pitchFamily="2" charset="-78"/>
              </a:rPr>
              <a:t>به همین دلیل توصیه میشود که زنان مبتلا به تهوع از هر چیزی که حس تهوع آنها را افزایش میدهد اجتناب کنند.</a:t>
            </a:r>
          </a:p>
        </p:txBody>
      </p:sp>
    </p:spTree>
    <p:extLst>
      <p:ext uri="{BB962C8B-B14F-4D97-AF65-F5344CB8AC3E}">
        <p14:creationId xmlns:p14="http://schemas.microsoft.com/office/powerpoint/2010/main" val="4085591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ctr"/>
            <a:r>
              <a:rPr lang="fa-IR" sz="3600" b="1" dirty="0">
                <a:solidFill>
                  <a:srgbClr val="002060"/>
                </a:solidFill>
                <a:cs typeface="B Nazanin" pitchFamily="2" charset="-78"/>
              </a:rPr>
              <a:t>پیکا یا ویار حاملگی</a:t>
            </a:r>
            <a:endParaRPr lang="fa-IR" sz="3600" dirty="0">
              <a:solidFill>
                <a:srgbClr val="002060"/>
              </a:solidFill>
              <a:cs typeface="B Nazanin" pitchFamily="2" charset="-78"/>
            </a:endParaRPr>
          </a:p>
        </p:txBody>
      </p:sp>
      <p:sp>
        <p:nvSpPr>
          <p:cNvPr id="3" name="Content Placeholder 2"/>
          <p:cNvSpPr>
            <a:spLocks noGrp="1"/>
          </p:cNvSpPr>
          <p:nvPr>
            <p:ph idx="1"/>
          </p:nvPr>
        </p:nvSpPr>
        <p:spPr>
          <a:xfrm>
            <a:off x="457200" y="1196752"/>
            <a:ext cx="8229600" cy="4929411"/>
          </a:xfrm>
        </p:spPr>
        <p:txBody>
          <a:bodyPr>
            <a:normAutofit/>
          </a:bodyPr>
          <a:lstStyle/>
          <a:p>
            <a:pPr algn="r" rtl="1"/>
            <a:r>
              <a:rPr lang="fa-IR" sz="2000" b="1" dirty="0">
                <a:cs typeface="B Nazanin" pitchFamily="2" charset="-78"/>
              </a:rPr>
              <a:t>منظور از پیکا در دوران  بارداری خوردن مواد نامناسبی است که از نظر تغذیه ای کم ارزش، بی ارزش و یا مضر هستند. </a:t>
            </a:r>
          </a:p>
          <a:p>
            <a:pPr algn="r" rtl="1"/>
            <a:r>
              <a:rPr lang="fa-IR" sz="2000" b="1" dirty="0">
                <a:cs typeface="B Nazanin" pitchFamily="2" charset="-78"/>
              </a:rPr>
              <a:t>این مواد نامناسب اغلب شامل مصرف خاک یا نشاسته (رایجترین) و مصرف مواد غیر غذایی دیگر از قبیل یخ. کبریت سوخته، سنگ، زغال،خا کستر، سیگار، مهر نماز، نفتالین و.... میباشد. </a:t>
            </a:r>
          </a:p>
          <a:p>
            <a:pPr algn="r" rtl="1"/>
            <a:r>
              <a:rPr lang="fa-IR" sz="2000" b="1" dirty="0">
                <a:cs typeface="B Nazanin" pitchFamily="2" charset="-78"/>
              </a:rPr>
              <a:t>جایگزین کردن مواد نامناسب سبب کاهش دریافت مواد مغذی مفید و در نتیجه </a:t>
            </a:r>
            <a:r>
              <a:rPr lang="fa-IR" sz="2000" b="1" dirty="0">
                <a:solidFill>
                  <a:schemeClr val="accent2"/>
                </a:solidFill>
                <a:cs typeface="B Nazanin" pitchFamily="2" charset="-78"/>
              </a:rPr>
              <a:t>کمبود ریز مغذ یها </a:t>
            </a:r>
            <a:r>
              <a:rPr lang="fa-IR" sz="2000" b="1" dirty="0">
                <a:cs typeface="B Nazanin" pitchFamily="2" charset="-78"/>
              </a:rPr>
              <a:t>میشود. همچنین مصرف زیاد موادی که حاوی انرژی هستند از قبیل نشاسته میتواند سبب </a:t>
            </a:r>
            <a:r>
              <a:rPr lang="fa-IR" sz="2000" b="1" dirty="0">
                <a:solidFill>
                  <a:schemeClr val="accent2"/>
                </a:solidFill>
                <a:cs typeface="B Nazanin" pitchFamily="2" charset="-78"/>
              </a:rPr>
              <a:t>چاقی</a:t>
            </a:r>
            <a:r>
              <a:rPr lang="fa-IR" sz="2000" b="1" dirty="0">
                <a:cs typeface="B Nazanin" pitchFamily="2" charset="-78"/>
              </a:rPr>
              <a:t> شود. </a:t>
            </a:r>
          </a:p>
          <a:p>
            <a:pPr algn="r" rtl="1"/>
            <a:r>
              <a:rPr lang="fa-IR" sz="2000" b="1" dirty="0">
                <a:cs typeface="B Nazanin" pitchFamily="2" charset="-78"/>
              </a:rPr>
              <a:t>برخی دیگر از مواد نامناسب پیکا نیز ممکن است </a:t>
            </a:r>
            <a:r>
              <a:rPr lang="fa-IR" sz="2000" b="1" dirty="0">
                <a:solidFill>
                  <a:schemeClr val="accent2"/>
                </a:solidFill>
                <a:cs typeface="B Nazanin" pitchFamily="2" charset="-78"/>
              </a:rPr>
              <a:t>حاوی مواد سمی یا آلودگی میکروبی </a:t>
            </a:r>
            <a:r>
              <a:rPr lang="fa-IR" sz="2000" b="1" dirty="0">
                <a:cs typeface="B Nazanin" pitchFamily="2" charset="-78"/>
              </a:rPr>
              <a:t>باشند و یا ممکن است در </a:t>
            </a:r>
            <a:r>
              <a:rPr lang="fa-IR" sz="2000" b="1" dirty="0">
                <a:solidFill>
                  <a:schemeClr val="accent2"/>
                </a:solidFill>
                <a:cs typeface="B Nazanin" pitchFamily="2" charset="-78"/>
              </a:rPr>
              <a:t>جذب مواد معدنی از قبیل آهن اختلال </a:t>
            </a:r>
            <a:r>
              <a:rPr lang="fa-IR" sz="2000" b="1" dirty="0">
                <a:cs typeface="B Nazanin" pitchFamily="2" charset="-78"/>
              </a:rPr>
              <a:t>ایجاد کنند. در نهایت مشکلاتی نظیر </a:t>
            </a:r>
            <a:r>
              <a:rPr lang="fa-IR" sz="2000" b="1" dirty="0">
                <a:solidFill>
                  <a:srgbClr val="FF0000"/>
                </a:solidFill>
                <a:cs typeface="B Nazanin" pitchFamily="2" charset="-78"/>
              </a:rPr>
              <a:t>مسمومیت، یبوست، کم خونی همولیتیک جنینی، انسداد معده و روده کوچک و آلودگی انگلی از عوارض پیکا میباشند.</a:t>
            </a:r>
          </a:p>
        </p:txBody>
      </p:sp>
    </p:spTree>
    <p:extLst>
      <p:ext uri="{BB962C8B-B14F-4D97-AF65-F5344CB8AC3E}">
        <p14:creationId xmlns:p14="http://schemas.microsoft.com/office/powerpoint/2010/main" val="1804221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143" y="332656"/>
            <a:ext cx="6347713" cy="731168"/>
          </a:xfrm>
        </p:spPr>
        <p:txBody>
          <a:bodyPr/>
          <a:lstStyle/>
          <a:p>
            <a:pPr algn="ctr"/>
            <a:r>
              <a:rPr lang="fa-IR" dirty="0">
                <a:solidFill>
                  <a:srgbClr val="002060"/>
                </a:solidFill>
              </a:rPr>
              <a:t>یبوست</a:t>
            </a:r>
          </a:p>
        </p:txBody>
      </p:sp>
      <p:sp>
        <p:nvSpPr>
          <p:cNvPr id="3" name="Content Placeholder 2"/>
          <p:cNvSpPr>
            <a:spLocks noGrp="1"/>
          </p:cNvSpPr>
          <p:nvPr>
            <p:ph idx="1"/>
          </p:nvPr>
        </p:nvSpPr>
        <p:spPr>
          <a:xfrm>
            <a:off x="323528" y="1268760"/>
            <a:ext cx="8424936" cy="5184576"/>
          </a:xfrm>
        </p:spPr>
        <p:txBody>
          <a:bodyPr>
            <a:normAutofit/>
          </a:bodyPr>
          <a:lstStyle/>
          <a:p>
            <a:pPr algn="r" rtl="1"/>
            <a:r>
              <a:rPr lang="fa-IR" sz="2400" b="1" dirty="0">
                <a:cs typeface="B Nazanin" pitchFamily="2" charset="-78"/>
              </a:rPr>
              <a:t>تغییرات هورمونی دوران بارداری و فشار ناشی از بزرگ شدن رحم به روده به ویژه در اواخر دوران بارداری سبب کاهش حرکات دستگاه گوارش و در نتیجه ممکن است در اجابت مزاج مشکل ایجاد کند. </a:t>
            </a:r>
          </a:p>
          <a:p>
            <a:pPr algn="r" rtl="1"/>
            <a:r>
              <a:rPr lang="fa-IR" sz="2400" b="1" dirty="0">
                <a:cs typeface="B Nazanin" pitchFamily="2" charset="-78"/>
              </a:rPr>
              <a:t>در زنانی که قرص آهن را برای پیشگیری یا درمان کم خونی مصرف میکنند یبوست غیر معمول نیست.</a:t>
            </a:r>
          </a:p>
          <a:p>
            <a:pPr algn="r" rtl="1"/>
            <a:r>
              <a:rPr lang="fa-IR" sz="2400" b="1" u="sng" dirty="0">
                <a:solidFill>
                  <a:schemeClr val="accent6">
                    <a:lumMod val="75000"/>
                  </a:schemeClr>
                </a:solidFill>
                <a:cs typeface="B Nazanin" pitchFamily="2" charset="-78"/>
              </a:rPr>
              <a:t>توصیه های برای پیشگیری و یا رفع یبوست:</a:t>
            </a:r>
          </a:p>
          <a:p>
            <a:pPr algn="r" rtl="1"/>
            <a:r>
              <a:rPr lang="fa-IR" sz="2400" b="1" dirty="0">
                <a:cs typeface="B Nazanin" pitchFamily="2" charset="-78"/>
              </a:rPr>
              <a:t>افزایش دریافت مایعات به خصوص همراه با مکمل آهن</a:t>
            </a:r>
          </a:p>
          <a:p>
            <a:pPr algn="r" rtl="1"/>
            <a:r>
              <a:rPr lang="fa-IR" sz="2400" b="1" dirty="0">
                <a:cs typeface="B Nazanin" pitchFamily="2" charset="-78"/>
              </a:rPr>
              <a:t>مصرف مداوم سبز یها و میو ه های تازه</a:t>
            </a:r>
          </a:p>
          <a:p>
            <a:pPr algn="r" rtl="1"/>
            <a:r>
              <a:rPr lang="fa-IR" sz="2400" b="1" dirty="0">
                <a:cs typeface="B Nazanin" pitchFamily="2" charset="-78"/>
              </a:rPr>
              <a:t>افزایش فعالیت بدنی و قدم زدن روزانه بصورت منظم و مداوم</a:t>
            </a:r>
          </a:p>
          <a:p>
            <a:pPr algn="r" rtl="1"/>
            <a:r>
              <a:rPr lang="fa-IR" sz="2400" b="1" dirty="0">
                <a:cs typeface="B Nazanin" pitchFamily="2" charset="-78"/>
              </a:rPr>
              <a:t>مصرف غذاهای ملین طبیعی مانند غلات کامل و حبوبات، میو ه ها و سبز یهای فیبر دار و میو ه های خشک بخصوص آلو و انجیر</a:t>
            </a:r>
          </a:p>
        </p:txBody>
      </p:sp>
    </p:spTree>
    <p:extLst>
      <p:ext uri="{BB962C8B-B14F-4D97-AF65-F5344CB8AC3E}">
        <p14:creationId xmlns:p14="http://schemas.microsoft.com/office/powerpoint/2010/main" val="3371594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712968" cy="6264696"/>
          </a:xfrm>
        </p:spPr>
        <p:txBody>
          <a:bodyPr>
            <a:normAutofit fontScale="47500" lnSpcReduction="20000"/>
          </a:bodyPr>
          <a:lstStyle/>
          <a:p>
            <a:pPr algn="r" rtl="1"/>
            <a:r>
              <a:rPr lang="fa-IR" sz="4000" dirty="0">
                <a:cs typeface="B Nazanin" pitchFamily="2" charset="-78"/>
              </a:rPr>
              <a:t> </a:t>
            </a:r>
            <a:r>
              <a:rPr lang="fa-IR" sz="4000" dirty="0">
                <a:solidFill>
                  <a:srgbClr val="0070C0"/>
                </a:solidFill>
                <a:cs typeface="B Nazanin" pitchFamily="2" charset="-78"/>
              </a:rPr>
              <a:t>برنامه غذایی مناسب </a:t>
            </a:r>
            <a:r>
              <a:rPr lang="fa-IR" sz="4000" dirty="0">
                <a:cs typeface="B Nazanin" pitchFamily="2" charset="-78"/>
              </a:rPr>
              <a:t>داشته باشند (رعایت سه اصل تعادل، تناسب و تنوع. یعنی در روز به مقدار کافی، متناسب و به شکل متنوع از انواع مواد غذایی در گرو ههای غذایی اصلی استفاده نمایند).</a:t>
            </a:r>
            <a:endParaRPr lang="en-US" sz="4000" dirty="0">
              <a:cs typeface="B Nazanin" pitchFamily="2" charset="-78"/>
            </a:endParaRPr>
          </a:p>
          <a:p>
            <a:pPr marL="0" indent="0" algn="r" rtl="1">
              <a:buNone/>
            </a:pPr>
            <a:endParaRPr lang="fa-IR" sz="4000" dirty="0">
              <a:cs typeface="B Nazanin" pitchFamily="2" charset="-78"/>
            </a:endParaRPr>
          </a:p>
          <a:p>
            <a:pPr algn="r" rtl="1"/>
            <a:r>
              <a:rPr lang="fa-IR" sz="4000" dirty="0">
                <a:cs typeface="B Nazanin" pitchFamily="2" charset="-78"/>
              </a:rPr>
              <a:t>قبل از باردار شدن تا حد امکان </a:t>
            </a:r>
            <a:r>
              <a:rPr lang="fa-IR" sz="4000" u="sng" dirty="0">
                <a:cs typeface="B Nazanin" pitchFamily="2" charset="-78"/>
              </a:rPr>
              <a:t>وزن خود را به محدوده </a:t>
            </a:r>
            <a:r>
              <a:rPr lang="en-US" sz="4000" u="sng" dirty="0">
                <a:solidFill>
                  <a:srgbClr val="0070C0"/>
                </a:solidFill>
                <a:cs typeface="B Nazanin" pitchFamily="2" charset="-78"/>
              </a:rPr>
              <a:t>BMI</a:t>
            </a:r>
            <a:r>
              <a:rPr lang="en-US" sz="4000" u="sng" dirty="0">
                <a:cs typeface="B Nazanin" pitchFamily="2" charset="-78"/>
              </a:rPr>
              <a:t> </a:t>
            </a:r>
            <a:r>
              <a:rPr lang="fa-IR" sz="4000" u="sng" dirty="0">
                <a:cs typeface="B Nazanin" pitchFamily="2" charset="-78"/>
              </a:rPr>
              <a:t> طبیعی </a:t>
            </a:r>
            <a:r>
              <a:rPr lang="fa-IR" sz="4000" dirty="0">
                <a:cs typeface="B Nazanin" pitchFamily="2" charset="-78"/>
              </a:rPr>
              <a:t>برسانند. در صورتی که </a:t>
            </a:r>
            <a:r>
              <a:rPr lang="en-US" sz="4000" dirty="0">
                <a:cs typeface="B Nazanin" pitchFamily="2" charset="-78"/>
              </a:rPr>
              <a:t>BMI </a:t>
            </a:r>
            <a:r>
              <a:rPr lang="fa-IR" sz="4000" dirty="0">
                <a:cs typeface="B Nazanin" pitchFamily="2" charset="-78"/>
              </a:rPr>
              <a:t>فردکمتر از 5/ 18 یا بالاتر از 25 باشد باید رژیم غذایی متناسب برای او در نظر گرفته شود و بهتر است تا رسیدن به وزن مطلوب، بارداری خود را به تاخیر اندازد.</a:t>
            </a:r>
            <a:endParaRPr lang="en-US" sz="4000" dirty="0">
              <a:cs typeface="B Nazanin" pitchFamily="2" charset="-78"/>
            </a:endParaRPr>
          </a:p>
          <a:p>
            <a:pPr marL="0" indent="0" algn="r" rtl="1">
              <a:buNone/>
            </a:pPr>
            <a:endParaRPr lang="fa-IR" sz="4000" dirty="0">
              <a:cs typeface="B Nazanin" pitchFamily="2" charset="-78"/>
            </a:endParaRPr>
          </a:p>
          <a:p>
            <a:pPr algn="r" rtl="1"/>
            <a:r>
              <a:rPr lang="fa-IR" sz="4000" dirty="0">
                <a:cs typeface="B Nazanin" pitchFamily="2" charset="-78"/>
              </a:rPr>
              <a:t>ترجیحا  از سه ماه قبل از بارداری تا پایان بارداری روزانه یک عدد قرص ترکیبی </a:t>
            </a:r>
            <a:r>
              <a:rPr lang="fa-IR" sz="4000" dirty="0">
                <a:solidFill>
                  <a:srgbClr val="0070C0"/>
                </a:solidFill>
                <a:cs typeface="B Nazanin" pitchFamily="2" charset="-78"/>
              </a:rPr>
              <a:t>ا</a:t>
            </a:r>
            <a:r>
              <a:rPr lang="fa-IR" sz="4000" u="sng" dirty="0">
                <a:solidFill>
                  <a:srgbClr val="0070C0"/>
                </a:solidFill>
                <a:cs typeface="B Nazanin" pitchFamily="2" charset="-78"/>
              </a:rPr>
              <a:t>سید فولیک </a:t>
            </a:r>
            <a:r>
              <a:rPr lang="fa-IR" sz="4000" dirty="0">
                <a:solidFill>
                  <a:srgbClr val="0070C0"/>
                </a:solidFill>
                <a:cs typeface="B Nazanin" pitchFamily="2" charset="-78"/>
              </a:rPr>
              <a:t>و ی</a:t>
            </a:r>
            <a:r>
              <a:rPr lang="fa-IR" sz="4000" u="sng" dirty="0">
                <a:solidFill>
                  <a:srgbClr val="0070C0"/>
                </a:solidFill>
                <a:cs typeface="B Nazanin" pitchFamily="2" charset="-78"/>
              </a:rPr>
              <a:t>د</a:t>
            </a:r>
            <a:r>
              <a:rPr lang="fa-IR" sz="4000" dirty="0">
                <a:solidFill>
                  <a:srgbClr val="0070C0"/>
                </a:solidFill>
                <a:cs typeface="B Nazanin" pitchFamily="2" charset="-78"/>
              </a:rPr>
              <a:t> </a:t>
            </a:r>
            <a:r>
              <a:rPr lang="fa-IR" sz="4000" dirty="0">
                <a:cs typeface="B Nazanin" pitchFamily="2" charset="-78"/>
              </a:rPr>
              <a:t>مطابق دستورالعمل مصرف نمایند. مصرف اسید فولیک قبل از بارداری، از تولد نوزاد مبتلا به نقص لوله عصبی پیشگیری می کند. ید موجود در مکمل ترکیبی اسیدفولیک و ید نیز برای تامین ید مورد نیاز بدن و پیشگیری از هیپوتیروئیدی مادرزادی نوزاد ضروری است.</a:t>
            </a:r>
            <a:endParaRPr lang="en-US" sz="4000" dirty="0">
              <a:cs typeface="B Nazanin" pitchFamily="2" charset="-78"/>
            </a:endParaRPr>
          </a:p>
          <a:p>
            <a:pPr marL="0" indent="0" algn="r" rtl="1">
              <a:buNone/>
            </a:pPr>
            <a:endParaRPr lang="fa-IR" sz="4000" dirty="0">
              <a:cs typeface="B Nazanin" pitchFamily="2" charset="-78"/>
            </a:endParaRPr>
          </a:p>
          <a:p>
            <a:pPr algn="r" rtl="1"/>
            <a:r>
              <a:rPr lang="fa-IR" sz="4000" dirty="0">
                <a:cs typeface="B Nazanin" pitchFamily="2" charset="-78"/>
              </a:rPr>
              <a:t>در صورت وجود </a:t>
            </a:r>
            <a:r>
              <a:rPr lang="fa-IR" sz="4000" u="sng" dirty="0">
                <a:solidFill>
                  <a:srgbClr val="0070C0"/>
                </a:solidFill>
                <a:cs typeface="B Nazanin" pitchFamily="2" charset="-78"/>
              </a:rPr>
              <a:t>کم خونی </a:t>
            </a:r>
            <a:r>
              <a:rPr lang="fa-IR" sz="4000" dirty="0">
                <a:cs typeface="B Nazanin" pitchFamily="2" charset="-78"/>
              </a:rPr>
              <a:t>قبل از بارداری بهتر است درمان صورت پذیرد. بسته به شدت آنمی میزان مصرف مکمل آهن متفاوت است. استفاده از منابع غذایی غنی از آهن در هنگام درمان کم خونی ضروری است.</a:t>
            </a:r>
            <a:endParaRPr lang="en-US" sz="4000" dirty="0">
              <a:cs typeface="B Nazanin" pitchFamily="2" charset="-78"/>
            </a:endParaRPr>
          </a:p>
          <a:p>
            <a:pPr marL="0" indent="0" algn="r" rtl="1">
              <a:buNone/>
            </a:pPr>
            <a:endParaRPr lang="fa-IR" sz="4000" dirty="0">
              <a:cs typeface="B Nazanin" pitchFamily="2" charset="-78"/>
            </a:endParaRPr>
          </a:p>
          <a:p>
            <a:pPr algn="r" rtl="1"/>
            <a:r>
              <a:rPr lang="fa-IR" sz="4000" dirty="0">
                <a:cs typeface="B Nazanin" pitchFamily="2" charset="-78"/>
              </a:rPr>
              <a:t>در صورت ابتلاء به </a:t>
            </a:r>
            <a:r>
              <a:rPr lang="fa-IR" sz="4000" u="sng" dirty="0">
                <a:solidFill>
                  <a:srgbClr val="0070C0"/>
                </a:solidFill>
                <a:cs typeface="B Nazanin" pitchFamily="2" charset="-78"/>
              </a:rPr>
              <a:t>دیابت و چاقی </a:t>
            </a:r>
            <a:r>
              <a:rPr lang="fa-IR" sz="4000" dirty="0">
                <a:cs typeface="B Nazanin" pitchFamily="2" charset="-78"/>
              </a:rPr>
              <a:t>(</a:t>
            </a:r>
            <a:r>
              <a:rPr lang="en-US" sz="4000" dirty="0">
                <a:cs typeface="B Nazanin" pitchFamily="2" charset="-78"/>
              </a:rPr>
              <a:t> BMI </a:t>
            </a:r>
            <a:r>
              <a:rPr lang="fa-IR" sz="4000" dirty="0">
                <a:cs typeface="B Nazanin" pitchFamily="2" charset="-78"/>
              </a:rPr>
              <a:t>مساوی یا بالاتر</a:t>
            </a:r>
            <a:r>
              <a:rPr lang="en-US" sz="4000" dirty="0">
                <a:cs typeface="B Nazanin" pitchFamily="2" charset="-78"/>
              </a:rPr>
              <a:t> </a:t>
            </a:r>
            <a:r>
              <a:rPr lang="fa-IR" sz="4000" dirty="0">
                <a:cs typeface="B Nazanin" pitchFamily="2" charset="-78"/>
              </a:rPr>
              <a:t>از 30</a:t>
            </a:r>
            <a:r>
              <a:rPr lang="en-US" sz="4000" dirty="0">
                <a:cs typeface="B Nazanin" pitchFamily="2" charset="-78"/>
              </a:rPr>
              <a:t>(، </a:t>
            </a:r>
            <a:r>
              <a:rPr lang="fa-IR" sz="4000" dirty="0">
                <a:cs typeface="B Nazanin" pitchFamily="2" charset="-78"/>
              </a:rPr>
              <a:t>لازم است </a:t>
            </a:r>
            <a:r>
              <a:rPr lang="fa-IR" sz="4000" u="sng" dirty="0">
                <a:cs typeface="B Nazanin" pitchFamily="2" charset="-78"/>
              </a:rPr>
              <a:t>کاهش وزن</a:t>
            </a:r>
            <a:r>
              <a:rPr lang="fa-IR" sz="4000" dirty="0">
                <a:cs typeface="B Nazanin" pitchFamily="2" charset="-78"/>
              </a:rPr>
              <a:t> تا رسیدن به محدوده </a:t>
            </a:r>
            <a:r>
              <a:rPr lang="en-US" sz="4000" dirty="0">
                <a:cs typeface="B Nazanin" pitchFamily="2" charset="-78"/>
              </a:rPr>
              <a:t>BMI </a:t>
            </a:r>
            <a:r>
              <a:rPr lang="fa-IR" sz="4000" dirty="0">
                <a:cs typeface="B Nazanin" pitchFamily="2" charset="-78"/>
              </a:rPr>
              <a:t>طبیعی صورت گیرد. علاوه بر</a:t>
            </a:r>
            <a:r>
              <a:rPr lang="fa-IR" sz="4000" u="sng" dirty="0">
                <a:cs typeface="B Nazanin" pitchFamily="2" charset="-78"/>
              </a:rPr>
              <a:t>کنترل مرتب قند و چربی خون</a:t>
            </a:r>
            <a:r>
              <a:rPr lang="fa-IR" sz="4000" dirty="0">
                <a:cs typeface="B Nazanin" pitchFamily="2" charset="-78"/>
              </a:rPr>
              <a:t>، مصرف </a:t>
            </a:r>
            <a:r>
              <a:rPr lang="fa-IR" sz="4000" u="sng" dirty="0">
                <a:cs typeface="B Nazanin" pitchFamily="2" charset="-78"/>
              </a:rPr>
              <a:t>غذاهای</a:t>
            </a:r>
            <a:r>
              <a:rPr lang="fa-IR" sz="4000" dirty="0">
                <a:cs typeface="B Nazanin" pitchFamily="2" charset="-78"/>
              </a:rPr>
              <a:t> کم چرب و غنی از کربوهیدرا تهای مرکب با اندیس گلایسمی پائین و مصرف غذاهای حاوی فیبر و هم چنین انجام </a:t>
            </a:r>
            <a:r>
              <a:rPr lang="fa-IR" sz="4000" u="sng" dirty="0">
                <a:cs typeface="B Nazanin" pitchFamily="2" charset="-78"/>
              </a:rPr>
              <a:t>منظم تمرینات ورزشی </a:t>
            </a:r>
            <a:r>
              <a:rPr lang="fa-IR" sz="4000" dirty="0">
                <a:cs typeface="B Nazanin" pitchFamily="2" charset="-78"/>
              </a:rPr>
              <a:t>توصیه شود. این افراد باید از طرف پزشک به کارشناس تغذیه</a:t>
            </a:r>
            <a:r>
              <a:rPr lang="fa-IR" sz="4000" u="sng" dirty="0">
                <a:cs typeface="B Nazanin" pitchFamily="2" charset="-78"/>
              </a:rPr>
              <a:t> ارجاع </a:t>
            </a:r>
            <a:r>
              <a:rPr lang="fa-IR" sz="4000" dirty="0">
                <a:cs typeface="B Nazanin" pitchFamily="2" charset="-78"/>
              </a:rPr>
              <a:t>داده شوند.</a:t>
            </a:r>
          </a:p>
        </p:txBody>
      </p:sp>
    </p:spTree>
    <p:extLst>
      <p:ext uri="{BB962C8B-B14F-4D97-AF65-F5344CB8AC3E}">
        <p14:creationId xmlns:p14="http://schemas.microsoft.com/office/powerpoint/2010/main" val="3021075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fa-IR" sz="2400" b="1" dirty="0">
                <a:solidFill>
                  <a:srgbClr val="002060"/>
                </a:solidFill>
              </a:rPr>
              <a:t>پره ا کلامپسی و ا کلامپسی </a:t>
            </a:r>
            <a:r>
              <a:rPr lang="en-US" sz="2400" b="1" dirty="0" err="1">
                <a:solidFill>
                  <a:srgbClr val="002060"/>
                </a:solidFill>
              </a:rPr>
              <a:t>Eclampsia</a:t>
            </a:r>
            <a:r>
              <a:rPr lang="en-US" sz="2400" b="1" dirty="0">
                <a:solidFill>
                  <a:srgbClr val="002060"/>
                </a:solidFill>
              </a:rPr>
              <a:t> &amp; Pre - </a:t>
            </a:r>
            <a:r>
              <a:rPr lang="en-US" sz="2400" b="1" dirty="0" err="1">
                <a:solidFill>
                  <a:srgbClr val="002060"/>
                </a:solidFill>
              </a:rPr>
              <a:t>eclampsia</a:t>
            </a:r>
            <a:endParaRPr lang="fa-IR" sz="2400" dirty="0">
              <a:solidFill>
                <a:srgbClr val="002060"/>
              </a:solidFill>
            </a:endParaRPr>
          </a:p>
        </p:txBody>
      </p:sp>
      <p:sp>
        <p:nvSpPr>
          <p:cNvPr id="3" name="Content Placeholder 2"/>
          <p:cNvSpPr>
            <a:spLocks noGrp="1"/>
          </p:cNvSpPr>
          <p:nvPr>
            <p:ph idx="1"/>
          </p:nvPr>
        </p:nvSpPr>
        <p:spPr>
          <a:xfrm>
            <a:off x="251520" y="980728"/>
            <a:ext cx="8640960" cy="5616624"/>
          </a:xfrm>
        </p:spPr>
        <p:txBody>
          <a:bodyPr>
            <a:noAutofit/>
          </a:bodyPr>
          <a:lstStyle/>
          <a:p>
            <a:pPr algn="r" rtl="1"/>
            <a:r>
              <a:rPr lang="fa-IR" sz="2000" b="1" u="sng" dirty="0">
                <a:cs typeface="B Nazanin" pitchFamily="2" charset="-78"/>
              </a:rPr>
              <a:t>پره ا کلامپسی </a:t>
            </a:r>
            <a:r>
              <a:rPr lang="fa-IR" sz="2000" b="1" dirty="0">
                <a:cs typeface="B Nazanin" pitchFamily="2" charset="-78"/>
              </a:rPr>
              <a:t>سندرمی است که با مجموع هایی از علائم شامل ادم، پروتئین در ادرار </a:t>
            </a:r>
            <a:r>
              <a:rPr lang="en-US" sz="2000" b="1" dirty="0">
                <a:cs typeface="B Nazanin" pitchFamily="2" charset="-78"/>
              </a:rPr>
              <a:t>Proteinuria </a:t>
            </a:r>
            <a:r>
              <a:rPr lang="fa-IR" sz="2000" b="1" dirty="0">
                <a:cs typeface="B Nazanin" pitchFamily="2" charset="-78"/>
              </a:rPr>
              <a:t>و پرفشاری خون</a:t>
            </a:r>
            <a:r>
              <a:rPr lang="en-US" sz="2000" b="1" dirty="0" err="1">
                <a:cs typeface="B Nazanin" pitchFamily="2" charset="-78"/>
              </a:rPr>
              <a:t>Hypertention</a:t>
            </a:r>
            <a:r>
              <a:rPr lang="fa-IR" sz="2000" b="1" dirty="0">
                <a:cs typeface="B Nazanin" pitchFamily="2" charset="-78"/>
              </a:rPr>
              <a:t>همراه است و در نیمه دوم بارداری معمولاً بعد از هفته 20 حاملگی اتفاق می افتد. </a:t>
            </a:r>
          </a:p>
          <a:p>
            <a:pPr algn="r" rtl="1"/>
            <a:r>
              <a:rPr lang="fa-IR" sz="2000" b="1" dirty="0">
                <a:cs typeface="B Nazanin" pitchFamily="2" charset="-78"/>
              </a:rPr>
              <a:t>چنانچه این عارضه با تشنج همراه شود </a:t>
            </a:r>
            <a:r>
              <a:rPr lang="fa-IR" sz="2000" b="1" u="sng" dirty="0">
                <a:cs typeface="B Nazanin" pitchFamily="2" charset="-78"/>
              </a:rPr>
              <a:t>اکلامپسی</a:t>
            </a:r>
            <a:r>
              <a:rPr lang="fa-IR" sz="2000" b="1" dirty="0">
                <a:cs typeface="B Nazanin" pitchFamily="2" charset="-78"/>
              </a:rPr>
              <a:t> نامیده میشود. </a:t>
            </a:r>
          </a:p>
          <a:p>
            <a:pPr algn="r" rtl="1"/>
            <a:r>
              <a:rPr lang="fa-IR" sz="2000" b="1" dirty="0">
                <a:cs typeface="B Nazanin" pitchFamily="2" charset="-78"/>
              </a:rPr>
              <a:t>ا کلامپسی و پره ا کلامپسی در 7درصد باردار ی ها بروز میکند و در صورت تشخیص باید بستری، درمان و در مواردی ختم بارداری انجام شود. </a:t>
            </a:r>
          </a:p>
          <a:p>
            <a:pPr algn="r" rtl="1"/>
            <a:r>
              <a:rPr lang="fa-IR" sz="2000" b="1" u="sng" dirty="0">
                <a:cs typeface="B Nazanin" pitchFamily="2" charset="-78"/>
              </a:rPr>
              <a:t>توصیه های تغذیه ای </a:t>
            </a:r>
            <a:r>
              <a:rPr lang="fa-IR" sz="2000" b="1" dirty="0">
                <a:cs typeface="B Nazanin" pitchFamily="2" charset="-78"/>
              </a:rPr>
              <a:t>به صورت مکمل با درمان دارویی و یا بستری و درمان فرد دربیمارستان، مفید است </a:t>
            </a:r>
            <a:r>
              <a:rPr lang="fa-IR" sz="2000" b="1" u="sng" dirty="0">
                <a:cs typeface="B Nazanin" pitchFamily="2" charset="-78"/>
              </a:rPr>
              <a:t>و به تنهایی نمیتواند موجب پیشگیری یا درمان این عارضه شود</a:t>
            </a:r>
            <a:r>
              <a:rPr lang="fa-IR" sz="2000" b="1" dirty="0">
                <a:cs typeface="B Nazanin" pitchFamily="2" charset="-78"/>
              </a:rPr>
              <a:t>.</a:t>
            </a:r>
          </a:p>
          <a:p>
            <a:pPr algn="r" rtl="1"/>
            <a:r>
              <a:rPr lang="fa-IR" sz="2000" b="1" u="sng" dirty="0">
                <a:cs typeface="B Nazanin" pitchFamily="2" charset="-78"/>
              </a:rPr>
              <a:t>توصیه های تغذیه ای </a:t>
            </a:r>
            <a:r>
              <a:rPr lang="fa-IR" sz="2000" b="1" dirty="0">
                <a:cs typeface="B Nazanin" pitchFamily="2" charset="-78"/>
              </a:rPr>
              <a:t>شامل تجویز ویتامین </a:t>
            </a:r>
            <a:r>
              <a:rPr lang="en-US" sz="2000" b="1" dirty="0">
                <a:cs typeface="B Nazanin" pitchFamily="2" charset="-78"/>
              </a:rPr>
              <a:t>E، </a:t>
            </a:r>
            <a:r>
              <a:rPr lang="fa-IR" sz="2000" b="1" dirty="0">
                <a:cs typeface="B Nazanin" pitchFamily="2" charset="-78"/>
              </a:rPr>
              <a:t>مصرف کافی کلسیم، پتاسیم، غذای پرپروتئین و استفاده از منابع غذایی اسیدهای چرب ضروری اسید لینولئیک و اسید آراشیدونیک میباشد.</a:t>
            </a:r>
          </a:p>
          <a:p>
            <a:pPr algn="r" rtl="1"/>
            <a:r>
              <a:rPr lang="fa-IR" sz="2000" b="1" dirty="0">
                <a:cs typeface="B Nazanin" pitchFamily="2" charset="-78"/>
              </a:rPr>
              <a:t> </a:t>
            </a:r>
            <a:r>
              <a:rPr lang="fa-IR" sz="2000" b="1" u="sng" dirty="0">
                <a:cs typeface="B Nazanin" pitchFamily="2" charset="-78"/>
              </a:rPr>
              <a:t>فشارخون ناشی </a:t>
            </a:r>
            <a:r>
              <a:rPr lang="fa-IR" sz="2000" b="1" dirty="0">
                <a:cs typeface="B Nazanin" pitchFamily="2" charset="-78"/>
              </a:rPr>
              <a:t>از پره ا کلامپسی و ا کلامپسی نیازمند دارو درمانی و بستری در بیمارستان است و با توصیه های تغذیه ای بهبود نمی یابد.</a:t>
            </a:r>
          </a:p>
          <a:p>
            <a:pPr algn="r" rtl="1"/>
            <a:r>
              <a:rPr lang="fa-IR" sz="2000" b="1" dirty="0">
                <a:cs typeface="B Nazanin" pitchFamily="2" charset="-78"/>
              </a:rPr>
              <a:t>- </a:t>
            </a:r>
            <a:r>
              <a:rPr lang="fa-IR" sz="2000" b="1" u="sng" dirty="0">
                <a:cs typeface="B Nazanin" pitchFamily="2" charset="-78"/>
              </a:rPr>
              <a:t>محدودیت شدید مصرف نمک در پره ا کلامپسی و ا کلامپسی توصیه نمیشود.</a:t>
            </a:r>
          </a:p>
        </p:txBody>
      </p:sp>
    </p:spTree>
    <p:extLst>
      <p:ext uri="{BB962C8B-B14F-4D97-AF65-F5344CB8AC3E}">
        <p14:creationId xmlns:p14="http://schemas.microsoft.com/office/powerpoint/2010/main" val="2303958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fontScale="90000"/>
          </a:bodyPr>
          <a:lstStyle/>
          <a:p>
            <a:pPr algn="ctr"/>
            <a:br>
              <a:rPr lang="fa-IR" sz="3100" b="1" dirty="0">
                <a:solidFill>
                  <a:srgbClr val="002060"/>
                </a:solidFill>
                <a:cs typeface="B Nazanin" pitchFamily="2" charset="-78"/>
              </a:rPr>
            </a:br>
            <a:r>
              <a:rPr lang="fa-IR" sz="3100" b="1" dirty="0">
                <a:solidFill>
                  <a:srgbClr val="002060"/>
                </a:solidFill>
                <a:cs typeface="B Nazanin" pitchFamily="2" charset="-78"/>
              </a:rPr>
              <a:t>پرفشاری خون در بارداری</a:t>
            </a:r>
            <a:br>
              <a:rPr lang="fa-IR" b="1" dirty="0"/>
            </a:br>
            <a:endParaRPr lang="fa-IR" dirty="0"/>
          </a:p>
        </p:txBody>
      </p:sp>
      <p:sp>
        <p:nvSpPr>
          <p:cNvPr id="3" name="Content Placeholder 2"/>
          <p:cNvSpPr>
            <a:spLocks noGrp="1"/>
          </p:cNvSpPr>
          <p:nvPr>
            <p:ph idx="1"/>
          </p:nvPr>
        </p:nvSpPr>
        <p:spPr>
          <a:xfrm>
            <a:off x="457200" y="1340768"/>
            <a:ext cx="8229600" cy="4785395"/>
          </a:xfrm>
        </p:spPr>
        <p:txBody>
          <a:bodyPr>
            <a:normAutofit/>
          </a:bodyPr>
          <a:lstStyle/>
          <a:p>
            <a:pPr algn="r" rtl="1"/>
            <a:r>
              <a:rPr lang="fa-IR" sz="2000" b="1" dirty="0">
                <a:cs typeface="B Nazanin" pitchFamily="2" charset="-78"/>
              </a:rPr>
              <a:t>به افزایش فشار خون بدون ادم و پروتئینوری که از قبل از بارداری وجود داشته و در هر زمان از بارداری ممکن است اتفاق افتد فشارخون بارداری میگویند. </a:t>
            </a:r>
          </a:p>
          <a:p>
            <a:pPr algn="r" rtl="1"/>
            <a:r>
              <a:rPr lang="fa-IR" sz="2000" b="1" u="sng" dirty="0">
                <a:cs typeface="B Nazanin" pitchFamily="2" charset="-78"/>
              </a:rPr>
              <a:t>اضافه وزن و چاقی </a:t>
            </a:r>
            <a:r>
              <a:rPr lang="fa-IR" sz="2000" b="1" dirty="0">
                <a:cs typeface="B Nazanin" pitchFamily="2" charset="-78"/>
              </a:rPr>
              <a:t>یکی ازمهمترین عوامل موثر بر ایجاد فشارخون در بارداری و سایر دورا نهای زندگی است.</a:t>
            </a:r>
          </a:p>
          <a:p>
            <a:pPr algn="r" rtl="1"/>
            <a:r>
              <a:rPr lang="fa-IR" sz="2000" b="1" dirty="0">
                <a:cs typeface="B Nazanin" pitchFamily="2" charset="-78"/>
              </a:rPr>
              <a:t>بنابر این بهتر است </a:t>
            </a:r>
            <a:r>
              <a:rPr lang="fa-IR" sz="2000" b="1" u="sng" dirty="0">
                <a:cs typeface="B Nazanin" pitchFamily="2" charset="-78"/>
              </a:rPr>
              <a:t>بعد ازکاهش وزن و کنترل فشارخون</a:t>
            </a:r>
            <a:r>
              <a:rPr lang="fa-IR" sz="2000" b="1" dirty="0">
                <a:cs typeface="B Nazanin" pitchFamily="2" charset="-78"/>
              </a:rPr>
              <a:t>، بارداری صورت پذیرد. توصیه های تغذیه ای و رژیم غذایی همزمان با درمان دارویی و ورزش میتواند مفید باشد و به تنهایی نمیتواند موجب پیشگیری یا درمان این عارضه شود.</a:t>
            </a:r>
          </a:p>
          <a:p>
            <a:pPr algn="r" rtl="1"/>
            <a:r>
              <a:rPr lang="fa-IR" sz="2000" b="1" u="sng" dirty="0">
                <a:solidFill>
                  <a:srgbClr val="0070C0"/>
                </a:solidFill>
                <a:cs typeface="B Nazanin" pitchFamily="2" charset="-78"/>
              </a:rPr>
              <a:t>توصیه های تغذیه ای شامل موار زیر است:</a:t>
            </a:r>
          </a:p>
          <a:p>
            <a:pPr algn="r" rtl="1"/>
            <a:r>
              <a:rPr lang="fa-IR" sz="2000" b="1" dirty="0">
                <a:cs typeface="B Nazanin" pitchFamily="2" charset="-78"/>
              </a:rPr>
              <a:t>تنظیم کالری مورد نیاز با مشاوره کارشناس تغذیه</a:t>
            </a:r>
          </a:p>
          <a:p>
            <a:pPr algn="r" rtl="1"/>
            <a:r>
              <a:rPr lang="fa-IR" sz="2000" b="1" dirty="0">
                <a:cs typeface="B Nazanin" pitchFamily="2" charset="-78"/>
              </a:rPr>
              <a:t>افزایش مصرف سبز یها و میو ه ها و کاهش مصرف قندهای ساده</a:t>
            </a:r>
          </a:p>
          <a:p>
            <a:pPr algn="r" rtl="1"/>
            <a:r>
              <a:rPr lang="fa-IR" sz="2000" b="1" dirty="0">
                <a:cs typeface="B Nazanin" pitchFamily="2" charset="-78"/>
              </a:rPr>
              <a:t>محدودیت مصرف نمک</a:t>
            </a:r>
          </a:p>
        </p:txBody>
      </p:sp>
    </p:spTree>
    <p:extLst>
      <p:ext uri="{BB962C8B-B14F-4D97-AF65-F5344CB8AC3E}">
        <p14:creationId xmlns:p14="http://schemas.microsoft.com/office/powerpoint/2010/main" val="2751996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06090"/>
          </a:xfrm>
        </p:spPr>
        <p:txBody>
          <a:bodyPr>
            <a:normAutofit/>
          </a:bodyPr>
          <a:lstStyle/>
          <a:p>
            <a:pPr algn="ctr"/>
            <a:r>
              <a:rPr lang="fa-IR" b="1" dirty="0">
                <a:solidFill>
                  <a:srgbClr val="002060"/>
                </a:solidFill>
              </a:rPr>
              <a:t>آنمی فقر آهن</a:t>
            </a:r>
            <a:endParaRPr lang="fa-IR" dirty="0">
              <a:solidFill>
                <a:srgbClr val="002060"/>
              </a:solidFill>
            </a:endParaRPr>
          </a:p>
        </p:txBody>
      </p:sp>
      <p:sp>
        <p:nvSpPr>
          <p:cNvPr id="3" name="Content Placeholder 2"/>
          <p:cNvSpPr>
            <a:spLocks noGrp="1"/>
          </p:cNvSpPr>
          <p:nvPr>
            <p:ph idx="1"/>
          </p:nvPr>
        </p:nvSpPr>
        <p:spPr>
          <a:xfrm>
            <a:off x="251520" y="908720"/>
            <a:ext cx="8640960" cy="5892130"/>
          </a:xfrm>
        </p:spPr>
        <p:txBody>
          <a:bodyPr>
            <a:noAutofit/>
          </a:bodyPr>
          <a:lstStyle/>
          <a:p>
            <a:pPr algn="r" rtl="1"/>
            <a:r>
              <a:rPr lang="fa-IR" sz="2000" b="1" dirty="0">
                <a:cs typeface="B Nazanin" pitchFamily="2" charset="-78"/>
              </a:rPr>
              <a:t>مهمترین علت کم خونی در بارداری، </a:t>
            </a:r>
            <a:r>
              <a:rPr lang="fa-IR" sz="2000" b="1" u="sng" dirty="0">
                <a:cs typeface="B Nazanin" pitchFamily="2" charset="-78"/>
              </a:rPr>
              <a:t>فقر آهن </a:t>
            </a:r>
            <a:r>
              <a:rPr lang="fa-IR" sz="2000" b="1" dirty="0">
                <a:cs typeface="B Nazanin" pitchFamily="2" charset="-78"/>
              </a:rPr>
              <a:t>است. مصرف نا کافی منابع غذایی آهن، سابقه خونریزی شدید در قاعدگی ها یا باردار یهای قبلی، تعداد زیاد بارداری و بارداری مجدد با فاصله کمتر از 3 سال احتمال ابتلا به کم خونی فقر آهن را افزایش میدهد.</a:t>
            </a:r>
          </a:p>
          <a:p>
            <a:pPr algn="r" rtl="1"/>
            <a:r>
              <a:rPr lang="fa-IR" sz="2000" b="1" dirty="0">
                <a:cs typeface="B Nazanin" pitchFamily="2" charset="-78"/>
              </a:rPr>
              <a:t>تغذیه مناسب نقش مهمی در درمان و پیشگیری کم خونی فقرآهن و سایر کم خونی ها دارد.</a:t>
            </a:r>
          </a:p>
          <a:p>
            <a:pPr marL="0" indent="0" algn="ctr" rtl="1">
              <a:buNone/>
            </a:pPr>
            <a:r>
              <a:rPr lang="fa-IR" sz="2000" b="1" dirty="0">
                <a:solidFill>
                  <a:schemeClr val="accent6">
                    <a:lumMod val="75000"/>
                  </a:schemeClr>
                </a:solidFill>
                <a:cs typeface="B Nazanin" pitchFamily="2" charset="-78"/>
              </a:rPr>
              <a:t>    </a:t>
            </a:r>
            <a:r>
              <a:rPr lang="fa-IR" sz="2000" b="1" u="sng" dirty="0">
                <a:solidFill>
                  <a:srgbClr val="0070C0"/>
                </a:solidFill>
                <a:cs typeface="B Nazanin" pitchFamily="2" charset="-78"/>
              </a:rPr>
              <a:t>توصیه های تغذی های در پیشگیری و درمان کم خونی</a:t>
            </a:r>
          </a:p>
          <a:p>
            <a:pPr algn="r" rtl="1"/>
            <a:r>
              <a:rPr lang="fa-IR" sz="2000" b="1" dirty="0">
                <a:cs typeface="B Nazanin" pitchFamily="2" charset="-78"/>
              </a:rPr>
              <a:t>منابع غذایی حاوی آهن مثل گوشت، مرغ، ماهی، جگر، حبوبات و سبز یهای  سبز تیره مثل جعفری در برنامه غذایی روزانه مصرف شود.</a:t>
            </a:r>
          </a:p>
          <a:p>
            <a:pPr algn="r" rtl="1"/>
            <a:r>
              <a:rPr lang="fa-IR" sz="2000" b="1" dirty="0">
                <a:cs typeface="B Nazanin" pitchFamily="2" charset="-78"/>
              </a:rPr>
              <a:t>از انواع مغزها مثل گردو، بادام، پسته، فندق و انواع خشکبار مثل برگه ها، توت خشک، کشمش و خرما که منابع خوبی از آهن هستند به عنوان میان وعده استفاده شود.</a:t>
            </a:r>
          </a:p>
          <a:p>
            <a:pPr algn="r" rtl="1"/>
            <a:r>
              <a:rPr lang="fa-IR" sz="2000" b="1" dirty="0">
                <a:cs typeface="B Nazanin" pitchFamily="2" charset="-78"/>
              </a:rPr>
              <a:t>منابع غذایی ویتامین </a:t>
            </a:r>
            <a:r>
              <a:rPr lang="en-US" sz="2000" b="1" dirty="0">
                <a:cs typeface="B Nazanin" pitchFamily="2" charset="-78"/>
              </a:rPr>
              <a:t>C </a:t>
            </a:r>
            <a:r>
              <a:rPr lang="fa-IR" sz="2000" b="1" dirty="0">
                <a:cs typeface="B Nazanin" pitchFamily="2" charset="-78"/>
              </a:rPr>
              <a:t>مثل سبز یهای تازه و سالاد )شامل گوجه فرنگی، کلم، گل کلم، فلفل دلم های( و هم چنین چاشنی هایی مثل آب لیمو و آب نارنج تازه که جذب آهن را افزایش میدهند به همراه غذا مصرف شود.</a:t>
            </a:r>
          </a:p>
          <a:p>
            <a:pPr algn="r" rtl="1"/>
            <a:r>
              <a:rPr lang="fa-IR" sz="2000" b="1" dirty="0">
                <a:cs typeface="B Nazanin" pitchFamily="2" charset="-78"/>
              </a:rPr>
              <a:t>برای جذب بهتر آهن غذا، از مصرف چای، قهوه و دم کرد ه های گیاهی یک ساعت قبل از غذا و حداقل دو ساعت پس از غذا خودداری گردد همچنین از مصرف چای پررنگ اجتناب شود.</a:t>
            </a:r>
          </a:p>
          <a:p>
            <a:pPr algn="r" rtl="1"/>
            <a:r>
              <a:rPr lang="fa-IR" sz="2000" b="1" dirty="0">
                <a:cs typeface="B Nazanin" pitchFamily="2" charset="-78"/>
              </a:rPr>
              <a:t>برای کاهش اختلالات گوارشی، بهترین زمان مصرف قرص آهن پس از غذا و یا شب قبل از خواب است.</a:t>
            </a:r>
          </a:p>
        </p:txBody>
      </p:sp>
    </p:spTree>
    <p:extLst>
      <p:ext uri="{BB962C8B-B14F-4D97-AF65-F5344CB8AC3E}">
        <p14:creationId xmlns:p14="http://schemas.microsoft.com/office/powerpoint/2010/main" val="1818878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4003B8-990B-BF69-1E03-81CC112984B9}"/>
              </a:ext>
            </a:extLst>
          </p:cNvPr>
          <p:cNvSpPr>
            <a:spLocks noGrp="1"/>
          </p:cNvSpPr>
          <p:nvPr>
            <p:ph idx="1"/>
          </p:nvPr>
        </p:nvSpPr>
        <p:spPr>
          <a:xfrm>
            <a:off x="1547664" y="2060848"/>
            <a:ext cx="6591985" cy="3777622"/>
          </a:xfrm>
        </p:spPr>
        <p:txBody>
          <a:bodyPr>
            <a:normAutofit/>
          </a:bodyPr>
          <a:lstStyle/>
          <a:p>
            <a:pPr marL="0" indent="0" algn="ctr" rtl="1">
              <a:buNone/>
            </a:pPr>
            <a:r>
              <a:rPr lang="fa-IR" sz="3600" b="1" dirty="0">
                <a:solidFill>
                  <a:srgbClr val="002060"/>
                </a:solidFill>
                <a:cs typeface="B Nazanin" pitchFamily="2" charset="-78"/>
              </a:rPr>
              <a:t>تغذیه مادران شیرده</a:t>
            </a:r>
            <a:endParaRPr lang="en-US" sz="3600" dirty="0"/>
          </a:p>
        </p:txBody>
      </p:sp>
    </p:spTree>
    <p:extLst>
      <p:ext uri="{BB962C8B-B14F-4D97-AF65-F5344CB8AC3E}">
        <p14:creationId xmlns:p14="http://schemas.microsoft.com/office/powerpoint/2010/main" val="3946182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7499176" cy="5328592"/>
          </a:xfrm>
        </p:spPr>
        <p:txBody>
          <a:bodyPr>
            <a:normAutofit/>
          </a:bodyPr>
          <a:lstStyle/>
          <a:p>
            <a:pPr algn="r" rtl="1"/>
            <a:r>
              <a:rPr lang="fa-IR" sz="2000" b="1" u="sng" dirty="0">
                <a:cs typeface="B Nazanin" pitchFamily="2" charset="-78"/>
              </a:rPr>
              <a:t>تداوم تغذیه با شیر مادر مستلزم مصرف مواد مغذی و مقوی توسط مادر است. </a:t>
            </a:r>
            <a:r>
              <a:rPr lang="fa-IR" sz="2000" b="1" dirty="0">
                <a:cs typeface="B Nazanin" pitchFamily="2" charset="-78"/>
              </a:rPr>
              <a:t>تغذیه مناسب مادر در این دوران علاوه </a:t>
            </a:r>
            <a:r>
              <a:rPr lang="fa-IR" sz="2000" b="1" u="sng" dirty="0">
                <a:cs typeface="B Nazanin" pitchFamily="2" charset="-78"/>
              </a:rPr>
              <a:t>بر تامین نیازهای تغذیه ای نوزاد </a:t>
            </a:r>
            <a:r>
              <a:rPr lang="fa-IR" sz="2000" b="1" dirty="0">
                <a:cs typeface="B Nazanin" pitchFamily="2" charset="-78"/>
              </a:rPr>
              <a:t>(از جمله مواد معدنی و ویتامین ها)، برای </a:t>
            </a:r>
            <a:r>
              <a:rPr lang="fa-IR" sz="2000" b="1" u="sng" dirty="0">
                <a:cs typeface="B Nazanin" pitchFamily="2" charset="-78"/>
              </a:rPr>
              <a:t>حفظ بنیه، سلامت </a:t>
            </a:r>
            <a:r>
              <a:rPr lang="fa-IR" sz="2000" b="1" dirty="0">
                <a:cs typeface="B Nazanin" pitchFamily="2" charset="-78"/>
              </a:rPr>
              <a:t>و اعتماد به نفس مادر و نیز </a:t>
            </a:r>
            <a:r>
              <a:rPr lang="fa-IR" sz="2000" b="1" u="sng" dirty="0">
                <a:cs typeface="B Nazanin" pitchFamily="2" charset="-78"/>
              </a:rPr>
              <a:t>حفظ و نگهداری ذخایر بدن مادر </a:t>
            </a:r>
            <a:r>
              <a:rPr lang="fa-IR" sz="2000" b="1" dirty="0">
                <a:cs typeface="B Nazanin" pitchFamily="2" charset="-78"/>
              </a:rPr>
              <a:t>ضروری است. </a:t>
            </a:r>
          </a:p>
          <a:p>
            <a:pPr algn="r" rtl="1"/>
            <a:r>
              <a:rPr lang="fa-IR" sz="2000" b="1" dirty="0">
                <a:cs typeface="B Nazanin" pitchFamily="2" charset="-78"/>
              </a:rPr>
              <a:t>تغذیه با شیر مادر همچنین موجب </a:t>
            </a:r>
            <a:r>
              <a:rPr lang="fa-IR" sz="2000" b="1" u="sng" dirty="0">
                <a:cs typeface="B Nazanin" pitchFamily="2" charset="-78"/>
              </a:rPr>
              <a:t>بهبود سطح ایمنی بدن شیر خوار </a:t>
            </a:r>
            <a:r>
              <a:rPr lang="fa-IR" sz="2000" b="1" dirty="0">
                <a:cs typeface="B Nazanin" pitchFamily="2" charset="-78"/>
              </a:rPr>
              <a:t>در برابر ابتلاء به انواع عفونتهای حاد تنفسی، اسهال و نیز بازگشت وزن مادر به  قبل از بارداری میشود.</a:t>
            </a:r>
          </a:p>
          <a:p>
            <a:pPr algn="r" rtl="1"/>
            <a:r>
              <a:rPr lang="fa-IR" sz="2000" b="1" u="sng" dirty="0">
                <a:cs typeface="B Nazanin" pitchFamily="2" charset="-78"/>
              </a:rPr>
              <a:t>حجم شیر مادر رابطه مستقیم با تکرر شیردهی </a:t>
            </a:r>
            <a:r>
              <a:rPr lang="fa-IR" sz="2000" b="1" dirty="0">
                <a:cs typeface="B Nazanin" pitchFamily="2" charset="-78"/>
              </a:rPr>
              <a:t>دارد. تغذیه مکرر نوزاد با شیر مادر سبب میشود شیر بیشتری تولید شود. </a:t>
            </a:r>
          </a:p>
          <a:p>
            <a:pPr algn="r" rtl="1"/>
            <a:r>
              <a:rPr lang="fa-IR" sz="2000" b="1" dirty="0">
                <a:cs typeface="B Nazanin" pitchFamily="2" charset="-78"/>
              </a:rPr>
              <a:t>با شروع مصرف غذاهای کمکی و کاهش دفعات شیردهی، حجم شیر تولید شده نیز کاهش می یابد و در نتیجه نیاز افزایش یافته مادر به مواد مغذی نیز تعدیل می شود.</a:t>
            </a:r>
          </a:p>
        </p:txBody>
      </p:sp>
    </p:spTree>
    <p:extLst>
      <p:ext uri="{BB962C8B-B14F-4D97-AF65-F5344CB8AC3E}">
        <p14:creationId xmlns:p14="http://schemas.microsoft.com/office/powerpoint/2010/main" val="3278343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62074"/>
            <a:ext cx="8784976" cy="6295926"/>
          </a:xfrm>
        </p:spPr>
        <p:txBody>
          <a:bodyPr>
            <a:noAutofit/>
          </a:bodyPr>
          <a:lstStyle/>
          <a:p>
            <a:pPr algn="r" rtl="1"/>
            <a:r>
              <a:rPr lang="fa-IR" b="1" dirty="0">
                <a:cs typeface="B Nazanin" pitchFamily="2" charset="-78"/>
              </a:rPr>
              <a:t>در هرم غذایی، </a:t>
            </a:r>
            <a:r>
              <a:rPr lang="fa-IR" b="1" u="sng" dirty="0">
                <a:cs typeface="B Nazanin" pitchFamily="2" charset="-78"/>
              </a:rPr>
              <a:t>سهم های توصیه شده در هر گروه از مواد غذایی در دوران شیردهی مشابه دوران بارداری</a:t>
            </a:r>
            <a:r>
              <a:rPr lang="fa-IR" b="1" dirty="0">
                <a:cs typeface="B Nazanin" pitchFamily="2" charset="-78"/>
              </a:rPr>
              <a:t> می باشد.</a:t>
            </a:r>
          </a:p>
          <a:p>
            <a:pPr algn="r" rtl="1"/>
            <a:r>
              <a:rPr lang="fa-IR" b="1" dirty="0">
                <a:cs typeface="B Nazanin" pitchFamily="2" charset="-78"/>
              </a:rPr>
              <a:t>نیاز مادر شیرده به کالری </a:t>
            </a:r>
            <a:r>
              <a:rPr lang="fa-IR" b="1" u="sng" dirty="0">
                <a:cs typeface="B Nazanin" pitchFamily="2" charset="-78"/>
              </a:rPr>
              <a:t>حدود 500 کیلو کالری بیش از دوران قبل از بارداری </a:t>
            </a:r>
            <a:r>
              <a:rPr lang="fa-IR" b="1" dirty="0">
                <a:cs typeface="B Nazanin" pitchFamily="2" charset="-78"/>
              </a:rPr>
              <a:t>است. برای تامین این مقدار کالری علاوه بر </a:t>
            </a:r>
            <a:r>
              <a:rPr lang="fa-IR" b="1" u="sng" dirty="0">
                <a:cs typeface="B Nazanin" pitchFamily="2" charset="-78"/>
              </a:rPr>
              <a:t>مواد غذایی مقوی</a:t>
            </a:r>
            <a:r>
              <a:rPr lang="fa-IR" b="1" dirty="0">
                <a:cs typeface="B Nazanin" pitchFamily="2" charset="-78"/>
              </a:rPr>
              <a:t>، از </a:t>
            </a:r>
            <a:r>
              <a:rPr lang="fa-IR" b="1" u="sng" dirty="0">
                <a:cs typeface="B Nazanin" pitchFamily="2" charset="-78"/>
              </a:rPr>
              <a:t>چربیهای ذخیره شده در بدن مادر </a:t>
            </a:r>
            <a:r>
              <a:rPr lang="fa-IR" b="1" dirty="0">
                <a:cs typeface="B Nazanin" pitchFamily="2" charset="-78"/>
              </a:rPr>
              <a:t>در دوران بارداری نیز استفاده میشود. </a:t>
            </a:r>
          </a:p>
          <a:p>
            <a:pPr algn="r" rtl="1"/>
            <a:r>
              <a:rPr lang="fa-IR" b="1" dirty="0">
                <a:cs typeface="B Nazanin" pitchFamily="2" charset="-78"/>
              </a:rPr>
              <a:t>ذخایر چربی مادر که در طی بارداری ذخیره شده است، </a:t>
            </a:r>
            <a:r>
              <a:rPr lang="fa-IR" b="1" u="sng" dirty="0">
                <a:cs typeface="B Nazanin" pitchFamily="2" charset="-78"/>
              </a:rPr>
              <a:t>100 تا 150 </a:t>
            </a:r>
            <a:r>
              <a:rPr lang="fa-IR" b="1" dirty="0">
                <a:cs typeface="B Nazanin" pitchFamily="2" charset="-78"/>
              </a:rPr>
              <a:t>کیلوکالری از انرژی مورد نیاز برای تولید شیر را فراهم میکند. </a:t>
            </a:r>
          </a:p>
          <a:p>
            <a:pPr algn="r" rtl="1"/>
            <a:r>
              <a:rPr lang="fa-IR" b="1" u="sng" dirty="0">
                <a:cs typeface="B Nazanin" pitchFamily="2" charset="-78"/>
              </a:rPr>
              <a:t>دریافت کالری نا کافی سبب کاهش تولید شیر میشود.</a:t>
            </a:r>
          </a:p>
          <a:p>
            <a:pPr algn="r" rtl="1"/>
            <a:r>
              <a:rPr lang="fa-IR" b="1" dirty="0">
                <a:cs typeface="B Nazanin" pitchFamily="2" charset="-78"/>
              </a:rPr>
              <a:t>هر چند تولید شیر مادر بستگی به مقدار </a:t>
            </a:r>
            <a:r>
              <a:rPr lang="fa-IR" b="1" u="sng" dirty="0">
                <a:cs typeface="B Nazanin" pitchFamily="2" charset="-78"/>
              </a:rPr>
              <a:t>مایعات </a:t>
            </a:r>
            <a:r>
              <a:rPr lang="fa-IR" b="1" dirty="0">
                <a:cs typeface="B Nazanin" pitchFamily="2" charset="-78"/>
              </a:rPr>
              <a:t>مصرفی مادر ندارد و مصرف مایعات سبب افزایش تولید شیر نمیشود ولی برای یشگیری از کم آبی بدن، مادران شیرده باید به مقدار کافی مایعات بنوشند. </a:t>
            </a:r>
            <a:r>
              <a:rPr lang="fa-IR" b="1" u="sng" dirty="0">
                <a:cs typeface="B Nazanin" pitchFamily="2" charset="-78"/>
              </a:rPr>
              <a:t>حدود 10 - 8 لیوان</a:t>
            </a:r>
            <a:r>
              <a:rPr lang="fa-IR" b="1" dirty="0">
                <a:cs typeface="B Nazanin" pitchFamily="2" charset="-78"/>
              </a:rPr>
              <a:t> در روز مایعات شامل شیر، دوغ کم نمک وبدون گاز، چای و آب میوه طبیعی بنوشند و حتی مواد غذایی آب دار مانند انواع آش سوپ و انواع خور شها را میل کنند.</a:t>
            </a:r>
          </a:p>
          <a:p>
            <a:pPr algn="r" rtl="1"/>
            <a:r>
              <a:rPr lang="fa-IR" b="1" dirty="0">
                <a:cs typeface="B Nazanin" pitchFamily="2" charset="-78"/>
              </a:rPr>
              <a:t>مصرف </a:t>
            </a:r>
            <a:r>
              <a:rPr lang="fa-IR" b="1" u="sng" dirty="0">
                <a:cs typeface="B Nazanin" pitchFamily="2" charset="-78"/>
              </a:rPr>
              <a:t>نوشابه های کافئین دار </a:t>
            </a:r>
            <a:r>
              <a:rPr lang="fa-IR" b="1" dirty="0">
                <a:cs typeface="B Nazanin" pitchFamily="2" charset="-78"/>
              </a:rPr>
              <a:t>اعم از چای غلیظ، قهوه، کوکا کولا و... باید</a:t>
            </a:r>
            <a:r>
              <a:rPr lang="fa-IR" b="1" u="sng" dirty="0">
                <a:cs typeface="B Nazanin" pitchFamily="2" charset="-78"/>
              </a:rPr>
              <a:t> کاهش </a:t>
            </a:r>
            <a:r>
              <a:rPr lang="fa-IR" b="1" dirty="0">
                <a:cs typeface="B Nazanin" pitchFamily="2" charset="-78"/>
              </a:rPr>
              <a:t>یابد زیرا مصرف این مواد ممکن است سبب </a:t>
            </a:r>
            <a:r>
              <a:rPr lang="fa-IR" b="1" u="sng" dirty="0">
                <a:cs typeface="B Nazanin" pitchFamily="2" charset="-78"/>
              </a:rPr>
              <a:t>تحریک پذیری، بی اشتهایی و کم خوابی </a:t>
            </a:r>
            <a:r>
              <a:rPr lang="fa-IR" b="1" dirty="0">
                <a:cs typeface="B Nazanin" pitchFamily="2" charset="-78"/>
              </a:rPr>
              <a:t>شیر خوار شود. هم چنین از نوشیدن الکل باید خودداری کرد.</a:t>
            </a:r>
          </a:p>
        </p:txBody>
      </p:sp>
    </p:spTree>
    <p:extLst>
      <p:ext uri="{BB962C8B-B14F-4D97-AF65-F5344CB8AC3E}">
        <p14:creationId xmlns:p14="http://schemas.microsoft.com/office/powerpoint/2010/main" val="1147317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892480" cy="6480720"/>
          </a:xfrm>
        </p:spPr>
        <p:txBody>
          <a:bodyPr>
            <a:noAutofit/>
          </a:bodyPr>
          <a:lstStyle/>
          <a:p>
            <a:pPr algn="r" rtl="1"/>
            <a:r>
              <a:rPr lang="fa-IR" sz="2000" b="1" dirty="0">
                <a:cs typeface="B Nazanin" pitchFamily="2" charset="-78"/>
              </a:rPr>
              <a:t>غذای مادر شیرده باید حاوی مقادیر کافی از 6 گروه غذایی اصلی باشد تا از دریافت ویتامین و املاح معدنی به میزان کافی اطمینان حاصل شود.</a:t>
            </a:r>
          </a:p>
          <a:p>
            <a:pPr algn="r" rtl="1"/>
            <a:r>
              <a:rPr lang="fa-IR" sz="2000" b="1" dirty="0">
                <a:cs typeface="B Nazanin" pitchFamily="2" charset="-78"/>
              </a:rPr>
              <a:t> مقدار </a:t>
            </a:r>
            <a:r>
              <a:rPr lang="fa-IR" sz="2000" b="1" u="sng" dirty="0">
                <a:cs typeface="B Nazanin" pitchFamily="2" charset="-78"/>
              </a:rPr>
              <a:t>ویتامین های </a:t>
            </a:r>
            <a:r>
              <a:rPr lang="fa-IR" sz="2000" b="1" dirty="0">
                <a:cs typeface="B Nazanin" pitchFamily="2" charset="-78"/>
              </a:rPr>
              <a:t>موجود در شیر مادر عمدتا انعکاسی از مقدار ویتامین مصرفی مادر است. </a:t>
            </a:r>
          </a:p>
          <a:p>
            <a:pPr algn="r" rtl="1"/>
            <a:r>
              <a:rPr lang="fa-IR" sz="2000" b="1" dirty="0">
                <a:cs typeface="B Nazanin" pitchFamily="2" charset="-78"/>
              </a:rPr>
              <a:t>میزان </a:t>
            </a:r>
            <a:r>
              <a:rPr lang="fa-IR" sz="2000" b="1" u="sng" dirty="0">
                <a:cs typeface="B Nazanin" pitchFamily="2" charset="-78"/>
              </a:rPr>
              <a:t>ویتامین </a:t>
            </a:r>
            <a:r>
              <a:rPr lang="en-US" sz="2000" b="1" u="sng" dirty="0">
                <a:cs typeface="B Nazanin" pitchFamily="2" charset="-78"/>
              </a:rPr>
              <a:t>D</a:t>
            </a:r>
            <a:r>
              <a:rPr lang="fa-IR" sz="2000" b="1" dirty="0">
                <a:cs typeface="B Nazanin" pitchFamily="2" charset="-78"/>
              </a:rPr>
              <a:t>شیر مادر به میزان قرار گرفتن او در معرض نور مستقیم خورشید وابسته است.</a:t>
            </a:r>
          </a:p>
          <a:p>
            <a:pPr algn="r" rtl="1"/>
            <a:r>
              <a:rPr lang="fa-IR" sz="2000" b="1" dirty="0">
                <a:cs typeface="B Nazanin" pitchFamily="2" charset="-78"/>
              </a:rPr>
              <a:t>وجود </a:t>
            </a:r>
            <a:r>
              <a:rPr lang="fa-IR" sz="2000" b="1" u="sng" dirty="0">
                <a:solidFill>
                  <a:srgbClr val="C00000"/>
                </a:solidFill>
                <a:cs typeface="B Nazanin" pitchFamily="2" charset="-78"/>
              </a:rPr>
              <a:t>مواد معدنی </a:t>
            </a:r>
            <a:r>
              <a:rPr lang="fa-IR" sz="2000" b="1" dirty="0">
                <a:cs typeface="B Nazanin" pitchFamily="2" charset="-78"/>
              </a:rPr>
              <a:t>نظیر کلسیم، آهن، روی، مس، فسفر و ید در تغذیه مادر شیرده ضروری است. با این حال برخی از مواد معدنی مانند کلسیم، فسفر، آهن و روی، بدون توجه به دریافت غذا، می تواند از ذخایر بدن مادر به شیر وارد شوند. </a:t>
            </a:r>
          </a:p>
          <a:p>
            <a:pPr algn="r" rtl="1"/>
            <a:r>
              <a:rPr lang="fa-IR" sz="2000" b="1" dirty="0">
                <a:cs typeface="B Nazanin" pitchFamily="2" charset="-78"/>
              </a:rPr>
              <a:t>اما وجود برخی مواد معدنی همچون </a:t>
            </a:r>
            <a:r>
              <a:rPr lang="fa-IR" sz="2000" b="1" dirty="0">
                <a:solidFill>
                  <a:srgbClr val="C00000"/>
                </a:solidFill>
                <a:cs typeface="B Nazanin" pitchFamily="2" charset="-78"/>
              </a:rPr>
              <a:t>ی</a:t>
            </a:r>
            <a:r>
              <a:rPr lang="fa-IR" sz="2000" b="1" u="sng" dirty="0">
                <a:solidFill>
                  <a:srgbClr val="C00000"/>
                </a:solidFill>
                <a:cs typeface="B Nazanin" pitchFamily="2" charset="-78"/>
              </a:rPr>
              <a:t>د</a:t>
            </a:r>
            <a:r>
              <a:rPr lang="fa-IR" sz="2000" b="1" dirty="0">
                <a:cs typeface="B Nazanin" pitchFamily="2" charset="-78"/>
              </a:rPr>
              <a:t> در شیر مادر</a:t>
            </a:r>
            <a:r>
              <a:rPr lang="fa-IR" sz="2000" b="1" u="sng" dirty="0">
                <a:cs typeface="B Nazanin" pitchFamily="2" charset="-78"/>
              </a:rPr>
              <a:t> ارتباط مستقیمی </a:t>
            </a:r>
            <a:r>
              <a:rPr lang="fa-IR" sz="2000" b="1" dirty="0">
                <a:cs typeface="B Nazanin" pitchFamily="2" charset="-78"/>
              </a:rPr>
              <a:t>با تغذیه او دارد. (نیاز روزانه زنان شیرده به ید 290 میکروگرم)</a:t>
            </a:r>
          </a:p>
          <a:p>
            <a:pPr algn="r" rtl="1"/>
            <a:r>
              <a:rPr lang="fa-IR" sz="2000" b="1" dirty="0">
                <a:cs typeface="B Nazanin" pitchFamily="2" charset="-78"/>
              </a:rPr>
              <a:t>در هر حال تغذیه مناسب مادر شیرده جهت تامین انواع مواد معدنی ضروری مخصوصاً کلسیم ، آهن و ید برای سلامتی مادر و شیرخوار ضروری است.</a:t>
            </a:r>
          </a:p>
          <a:p>
            <a:pPr algn="r" rtl="1"/>
            <a:r>
              <a:rPr lang="fa-IR" sz="2000" b="1" dirty="0">
                <a:cs typeface="B Nazanin" pitchFamily="2" charset="-78"/>
              </a:rPr>
              <a:t> توصیه میشود مادران شیرده همچون دوران بارداری از منابع کلسیم و سایر مواد معدنی و همچنین از نمک ید دار تصفیه شده به مقدار کم و با شرایط نگهداری مناسب استفاده کنند. یعنی با نگهداری نمک ید دار در ظروف در بسته و دور از نور، ید موجود در نمک را حفظ کنند. هم چنین توصیه میشود برای پایدار ماندن ید در غذاها، نمک در انتهای پخت به غذا اضافه شود.</a:t>
            </a:r>
          </a:p>
          <a:p>
            <a:pPr algn="r" rtl="1"/>
            <a:r>
              <a:rPr lang="fa-IR" sz="2000" b="1" dirty="0">
                <a:cs typeface="B Nazanin" pitchFamily="2" charset="-78"/>
              </a:rPr>
              <a:t>لازم است مصرف </a:t>
            </a:r>
            <a:r>
              <a:rPr lang="fa-IR" sz="2000" b="1" u="sng" dirty="0">
                <a:cs typeface="B Nazanin" pitchFamily="2" charset="-78"/>
              </a:rPr>
              <a:t>قرص فروسولفات تا 3 ماه بعد از زایمان </a:t>
            </a:r>
            <a:r>
              <a:rPr lang="fa-IR" sz="2000" b="1" dirty="0">
                <a:cs typeface="B Nazanin" pitchFamily="2" charset="-78"/>
              </a:rPr>
              <a:t>ادامه یابد</a:t>
            </a:r>
            <a:r>
              <a:rPr lang="fa-IR" sz="2400" b="1" dirty="0">
                <a:cs typeface="B Nazanin" pitchFamily="2" charset="-78"/>
              </a:rPr>
              <a:t>.</a:t>
            </a:r>
          </a:p>
        </p:txBody>
      </p:sp>
    </p:spTree>
    <p:extLst>
      <p:ext uri="{BB962C8B-B14F-4D97-AF65-F5344CB8AC3E}">
        <p14:creationId xmlns:p14="http://schemas.microsoft.com/office/powerpoint/2010/main" val="3566402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3A2CF-D69F-D4F4-A576-1F11002707B5}"/>
              </a:ext>
            </a:extLst>
          </p:cNvPr>
          <p:cNvSpPr>
            <a:spLocks noGrp="1"/>
          </p:cNvSpPr>
          <p:nvPr>
            <p:ph idx="1"/>
          </p:nvPr>
        </p:nvSpPr>
        <p:spPr>
          <a:xfrm>
            <a:off x="611560" y="476672"/>
            <a:ext cx="8208911" cy="6048672"/>
          </a:xfrm>
        </p:spPr>
        <p:txBody>
          <a:bodyPr/>
          <a:lstStyle/>
          <a:p>
            <a:pPr algn="r" rtl="1"/>
            <a:r>
              <a:rPr lang="fa-IR" sz="1800" b="1" dirty="0">
                <a:cs typeface="B Nazanin" pitchFamily="2" charset="-78"/>
              </a:rPr>
              <a:t>مصرف برخی غذاها مانند سیر، انواع کلم، پیاز، مارچوبه و تربچه و یا غذاهای پر ادویه و پر چاشنی ممکن است روی </a:t>
            </a:r>
            <a:r>
              <a:rPr lang="fa-IR" sz="1800" b="1" u="sng" dirty="0">
                <a:cs typeface="B Nazanin" pitchFamily="2" charset="-78"/>
              </a:rPr>
              <a:t>طعم شیر </a:t>
            </a:r>
            <a:r>
              <a:rPr lang="fa-IR" sz="1800" b="1" dirty="0">
                <a:cs typeface="B Nazanin" pitchFamily="2" charset="-78"/>
              </a:rPr>
              <a:t>اثربگذارد و تغییر نا گهانی طعم شیر سبب تمایل نداشتن شیرخوار به شیر خوردن شود. </a:t>
            </a:r>
          </a:p>
          <a:p>
            <a:pPr algn="r" rtl="1"/>
            <a:r>
              <a:rPr lang="fa-IR" sz="1800" b="1" dirty="0">
                <a:cs typeface="B Nazanin" pitchFamily="2" charset="-78"/>
              </a:rPr>
              <a:t>مصرف برخی غذاها مانند سیر، انواع کلم، پیاز، مارچوبه و تربچه و یا غذاهای پر ادویه و پر چاشنی ممکن است روی </a:t>
            </a:r>
            <a:r>
              <a:rPr lang="fa-IR" sz="1800" b="1" u="sng" dirty="0">
                <a:cs typeface="B Nazanin" pitchFamily="2" charset="-78"/>
              </a:rPr>
              <a:t>طعم شیر </a:t>
            </a:r>
            <a:r>
              <a:rPr lang="fa-IR" sz="1800" b="1" dirty="0">
                <a:cs typeface="B Nazanin" pitchFamily="2" charset="-78"/>
              </a:rPr>
              <a:t>اثربگذارد و تغییر نا گهانی طعم شیر سبب تمایل نداشتن شیرخوار به شیر خوردن شود. </a:t>
            </a:r>
          </a:p>
          <a:p>
            <a:pPr algn="r" rtl="1"/>
            <a:r>
              <a:rPr lang="fa-IR" sz="1800" b="1" dirty="0">
                <a:cs typeface="B Nazanin" pitchFamily="2" charset="-78"/>
              </a:rPr>
              <a:t>بعضی از شیرخواران ممکن است غذاهایی که مادر مصرف کرده و وارد شیر او شده است را تحمل نکنند. به عنوان مثال، مصرف سیر، پیاز و یا حبوبات توسط مادر ممکن است </a:t>
            </a:r>
            <a:r>
              <a:rPr lang="fa-IR" sz="1800" b="1" u="sng" dirty="0">
                <a:solidFill>
                  <a:srgbClr val="C00000"/>
                </a:solidFill>
                <a:cs typeface="B Nazanin" pitchFamily="2" charset="-78"/>
              </a:rPr>
              <a:t>موجب دردهای شکمی و یا تولید قولنج در شیر خوار </a:t>
            </a:r>
            <a:r>
              <a:rPr lang="fa-IR" sz="1800" b="1" dirty="0">
                <a:cs typeface="B Nazanin" pitchFamily="2" charset="-78"/>
              </a:rPr>
              <a:t>شود. </a:t>
            </a:r>
          </a:p>
          <a:p>
            <a:pPr algn="r" rtl="1"/>
            <a:r>
              <a:rPr lang="fa-IR" sz="1800" b="1" dirty="0">
                <a:cs typeface="B Nazanin" pitchFamily="2" charset="-78"/>
              </a:rPr>
              <a:t>هم چنین کلم، شلغم و یا میوه های مثل زرد آلو، آلو، هلو، هندوانه و بعضی سبزی ها در صورتی که زیاد مصرف شوند ممکن است موجب نفخ و دردهای شکمی در شیرخوار شوند. بنابراین مادر باید دقت کند در صورتی که </a:t>
            </a:r>
            <a:r>
              <a:rPr lang="fa-IR" sz="1800" b="1" u="sng" dirty="0">
                <a:cs typeface="B Nazanin" pitchFamily="2" charset="-78"/>
              </a:rPr>
              <a:t>طی 24 ساعت پس از خوردن موادی که در بالا ذکر شد، شیر خوار دچار نفخ و دل درد شود، از مصرف آنها خودداری کند</a:t>
            </a:r>
            <a:r>
              <a:rPr lang="fa-IR" sz="1800" b="1" dirty="0">
                <a:cs typeface="B Nazanin" pitchFamily="2" charset="-78"/>
              </a:rPr>
              <a:t>. </a:t>
            </a:r>
          </a:p>
          <a:p>
            <a:pPr algn="r" rtl="1"/>
            <a:r>
              <a:rPr lang="fa-IR" sz="1800" b="1" u="sng" dirty="0">
                <a:cs typeface="B Nazanin" pitchFamily="2" charset="-78"/>
              </a:rPr>
              <a:t>بطور کلی مادر شیرده هر غذایی را که میل دارد میتواند مصرف کند مگر آنکه حس کند شیرخوار وی پس از خوردن آن غذا توسط مادر دچار دردهای شکمی می شود.</a:t>
            </a:r>
          </a:p>
          <a:p>
            <a:pPr algn="r" rtl="1"/>
            <a:endParaRPr lang="en-US" dirty="0"/>
          </a:p>
        </p:txBody>
      </p:sp>
    </p:spTree>
    <p:extLst>
      <p:ext uri="{BB962C8B-B14F-4D97-AF65-F5344CB8AC3E}">
        <p14:creationId xmlns:p14="http://schemas.microsoft.com/office/powerpoint/2010/main" val="1688631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26368"/>
            <a:ext cx="8435280" cy="5805264"/>
          </a:xfrm>
        </p:spPr>
        <p:txBody>
          <a:bodyPr>
            <a:noAutofit/>
          </a:bodyPr>
          <a:lstStyle/>
          <a:p>
            <a:pPr algn="r" rtl="1"/>
            <a:r>
              <a:rPr lang="fa-IR" sz="2000" b="1" dirty="0">
                <a:cs typeface="B Nazanin" pitchFamily="2" charset="-78"/>
              </a:rPr>
              <a:t>کاه</a:t>
            </a:r>
            <a:r>
              <a:rPr lang="fa-IR" sz="2000" b="1" u="sng" dirty="0">
                <a:cs typeface="B Nazanin" pitchFamily="2" charset="-78"/>
              </a:rPr>
              <a:t>ش وزن بعد از زایمان باید تدریجی صورت گیرد </a:t>
            </a:r>
            <a:r>
              <a:rPr lang="fa-IR" sz="2000" b="1" dirty="0">
                <a:cs typeface="B Nazanin" pitchFamily="2" charset="-78"/>
              </a:rPr>
              <a:t>تا بر مقدار شیر مادر تاثیر نگذارد. </a:t>
            </a:r>
          </a:p>
          <a:p>
            <a:pPr algn="r" rtl="1"/>
            <a:r>
              <a:rPr lang="fa-IR" sz="2000" b="1" dirty="0">
                <a:cs typeface="B Nazanin" pitchFamily="2" charset="-78"/>
              </a:rPr>
              <a:t>لازم به ذکر است </a:t>
            </a:r>
            <a:r>
              <a:rPr lang="fa-IR" sz="2000" b="1" u="sng" dirty="0">
                <a:cs typeface="B Nazanin" pitchFamily="2" charset="-78"/>
              </a:rPr>
              <a:t>که شیردهی خود سبب کاهش تدریجی وزن مادر </a:t>
            </a:r>
            <a:r>
              <a:rPr lang="fa-IR" sz="2000" b="1" dirty="0">
                <a:cs typeface="B Nazanin" pitchFamily="2" charset="-78"/>
              </a:rPr>
              <a:t>میشود، با این شرط که مواد مغذی لازم با مصرف مواد غذایی مناسب و کافی برای مادر تامین شود.</a:t>
            </a:r>
          </a:p>
          <a:p>
            <a:pPr algn="r" rtl="1"/>
            <a:r>
              <a:rPr lang="fa-IR" sz="2000" b="1" dirty="0">
                <a:cs typeface="B Nazanin" pitchFamily="2" charset="-78"/>
              </a:rPr>
              <a:t>کاهش وزن دوران شیردهی باید بیشتر از اینکه متکی برکم خوری و محدود کردن رژیم غذایی باشد</a:t>
            </a:r>
            <a:r>
              <a:rPr lang="fa-IR" sz="2000" b="1" u="sng" dirty="0">
                <a:cs typeface="B Nazanin" pitchFamily="2" charset="-78"/>
              </a:rPr>
              <a:t>، متکی بر افزایش تحرک و انجام فعالیت های بدنی باشد. </a:t>
            </a:r>
          </a:p>
          <a:p>
            <a:pPr algn="r" rtl="1"/>
            <a:r>
              <a:rPr lang="fa-IR" sz="2000" b="1" u="sng" dirty="0">
                <a:cs typeface="B Nazanin" pitchFamily="2" charset="-78"/>
              </a:rPr>
              <a:t>وزن گیری مناسب شیر خوار در طول دوران شیرخوارگی به خصوص 6 ماه اول نشان دهنده کافی بودن مقدار شیر مادر میباشد و مادر با اطمینان از کافی بودن شیر خود میتواند کمتر از 450 گرم در هفته کاهش وزن داشته باشد</a:t>
            </a:r>
            <a:r>
              <a:rPr lang="fa-IR" sz="2000" b="1" dirty="0">
                <a:cs typeface="B Nazanin" pitchFamily="2" charset="-78"/>
              </a:rPr>
              <a:t>. </a:t>
            </a:r>
          </a:p>
          <a:p>
            <a:pPr algn="r" rtl="1"/>
            <a:r>
              <a:rPr lang="fa-IR" sz="2000" b="1" dirty="0">
                <a:cs typeface="B Nazanin" pitchFamily="2" charset="-78"/>
              </a:rPr>
              <a:t>زنان شیرده دارای اضافه وزن میتوانند با </a:t>
            </a:r>
            <a:r>
              <a:rPr lang="fa-IR" sz="2000" b="1" u="sng" dirty="0">
                <a:cs typeface="B Nazanin" pitchFamily="2" charset="-78"/>
              </a:rPr>
              <a:t>کاهش مصرف غذاهای سرشار از چربی و قندهای ساده در حدود 500 کیلوکالری از انرژی دریافتی را کاهش دهند </a:t>
            </a:r>
            <a:r>
              <a:rPr lang="fa-IR" sz="2000" b="1" dirty="0">
                <a:cs typeface="B Nazanin" pitchFamily="2" charset="-78"/>
              </a:rPr>
              <a:t>اما باید غذاهای سرشار از کلسیم، سبز یها و میو ه ها را بیشتر مصرف کنند.</a:t>
            </a:r>
          </a:p>
          <a:p>
            <a:pPr algn="r" rtl="1"/>
            <a:r>
              <a:rPr lang="fa-IR" sz="2000" b="1" dirty="0">
                <a:cs typeface="B Nazanin" pitchFamily="2" charset="-78"/>
              </a:rPr>
              <a:t>تولید شیر در مادران مبتلا به سوء تغذیه شدید ممکن است از سایر مادران کمتر باشد. در این مورد و مواردی که </a:t>
            </a:r>
            <a:r>
              <a:rPr lang="en-US" sz="2000" b="1" dirty="0">
                <a:cs typeface="B Nazanin" pitchFamily="2" charset="-78"/>
              </a:rPr>
              <a:t>BMI</a:t>
            </a:r>
            <a:r>
              <a:rPr lang="fa-IR" sz="2000" b="1" dirty="0">
                <a:solidFill>
                  <a:srgbClr val="C00000"/>
                </a:solidFill>
                <a:cs typeface="B Nazanin" pitchFamily="2" charset="-78"/>
              </a:rPr>
              <a:t>کمتر از 5/ 18 </a:t>
            </a:r>
            <a:r>
              <a:rPr lang="fa-IR" sz="2000" b="1" dirty="0">
                <a:cs typeface="B Nazanin" pitchFamily="2" charset="-78"/>
              </a:rPr>
              <a:t>میباشد، مادران باید انرژی دریافتی روازنه خود را تا </a:t>
            </a:r>
            <a:r>
              <a:rPr lang="fa-IR" sz="2000" b="1" dirty="0">
                <a:solidFill>
                  <a:srgbClr val="C00000"/>
                </a:solidFill>
                <a:cs typeface="B Nazanin" pitchFamily="2" charset="-78"/>
              </a:rPr>
              <a:t>750 </a:t>
            </a:r>
            <a:r>
              <a:rPr lang="fa-IR" sz="2000" b="1" dirty="0">
                <a:cs typeface="B Nazanin" pitchFamily="2" charset="-78"/>
              </a:rPr>
              <a:t>کیلوکالری افزایش دهند. در این خصوص استفاده ازتوصیه های تغذیه ای مناسب برای خانم های باردار کم وزن </a:t>
            </a:r>
            <a:r>
              <a:rPr lang="en-US" sz="2000" b="1" dirty="0">
                <a:cs typeface="B Nazanin" pitchFamily="2" charset="-78"/>
              </a:rPr>
              <a:t>BMI </a:t>
            </a:r>
            <a:r>
              <a:rPr lang="fa-IR" sz="2000" b="1" dirty="0">
                <a:cs typeface="B Nazanin" pitchFamily="2" charset="-78"/>
              </a:rPr>
              <a:t>کمتر از 5/ 18 به منظور بهبود وضعیت سلامت مادر شیرده و افزایش تولید شیر مادر پیشنهاد شود. </a:t>
            </a:r>
          </a:p>
        </p:txBody>
      </p:sp>
    </p:spTree>
    <p:extLst>
      <p:ext uri="{BB962C8B-B14F-4D97-AF65-F5344CB8AC3E}">
        <p14:creationId xmlns:p14="http://schemas.microsoft.com/office/powerpoint/2010/main" val="4255451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456" y="1196752"/>
            <a:ext cx="8712968" cy="6179294"/>
          </a:xfrm>
        </p:spPr>
        <p:txBody>
          <a:bodyPr>
            <a:noAutofit/>
          </a:bodyPr>
          <a:lstStyle/>
          <a:p>
            <a:pPr algn="r" rtl="1"/>
            <a:r>
              <a:rPr lang="fa-IR" sz="2400" b="1" dirty="0">
                <a:cs typeface="B Nazanin" pitchFamily="2" charset="-78"/>
              </a:rPr>
              <a:t>مادر شیرده حتی ا گر مبتلا به سوء تغذیه باشد، می تواند شیر تولید کند؛ اما باید توجه داشت که در چنین شرایطی ذخایر غذایی بدن مادر صرف تولید شیر می شود و در نتیجه مادر به دلیل تخلیه ذخایر بدنی خود و احساس </a:t>
            </a:r>
            <a:r>
              <a:rPr lang="fa-IR" sz="2400" b="1" u="sng" dirty="0">
                <a:cs typeface="B Nazanin" pitchFamily="2" charset="-78"/>
              </a:rPr>
              <a:t>ضعف، خستگی و بی حوصلگی توان مراقبت از کودک را نخواهد داشت</a:t>
            </a:r>
            <a:r>
              <a:rPr lang="fa-IR" sz="2400" b="1" dirty="0">
                <a:cs typeface="B Nazanin" pitchFamily="2" charset="-78"/>
              </a:rPr>
              <a:t>. بنابراین تغذیه مناسب مادر دردوره شیردهی برای پیشگیری از سوء تغذیه او که هم سلامت خود را به خطر می اندازد و هم در مراقبت از کودک اختلال ایجاد می کند حائز اهمیت است. </a:t>
            </a:r>
          </a:p>
          <a:p>
            <a:pPr algn="r" rtl="1"/>
            <a:r>
              <a:rPr lang="fa-IR" sz="2400" b="1" u="sng" dirty="0">
                <a:cs typeface="B Nazanin" pitchFamily="2" charset="-78"/>
              </a:rPr>
              <a:t>در صورت تغذیه نادرست و نا کافی در دوران شیردهی، مادر بیش از شیرخوار متضرر می شود و با عوارضی همچون پوکی استخوان، مشکلات دندانی، کم خونی و... مواجه خواهد شد.</a:t>
            </a:r>
          </a:p>
          <a:p>
            <a:pPr marL="0" indent="0" algn="r" rtl="1">
              <a:buNone/>
            </a:pPr>
            <a:endParaRPr lang="fa-IR" sz="2000" b="1" dirty="0">
              <a:cs typeface="B Nazanin" pitchFamily="2" charset="-78"/>
            </a:endParaRPr>
          </a:p>
        </p:txBody>
      </p:sp>
    </p:spTree>
    <p:extLst>
      <p:ext uri="{BB962C8B-B14F-4D97-AF65-F5344CB8AC3E}">
        <p14:creationId xmlns:p14="http://schemas.microsoft.com/office/powerpoint/2010/main" val="334251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994849" cy="1320800"/>
          </a:xfrm>
        </p:spPr>
        <p:txBody>
          <a:bodyPr>
            <a:normAutofit/>
          </a:bodyPr>
          <a:lstStyle/>
          <a:p>
            <a:pPr algn="ctr" rtl="1"/>
            <a:r>
              <a:rPr lang="fa-IR" sz="2800" b="1" dirty="0">
                <a:solidFill>
                  <a:srgbClr val="002060"/>
                </a:solidFill>
              </a:rPr>
              <a:t>توصیه های تغذیه ای برای خانم های لاغر که </a:t>
            </a:r>
            <a:r>
              <a:rPr lang="en-US" sz="2800" b="1" dirty="0">
                <a:solidFill>
                  <a:srgbClr val="002060"/>
                </a:solidFill>
              </a:rPr>
              <a:t>BMI </a:t>
            </a:r>
            <a:r>
              <a:rPr lang="fa-IR" sz="2800" b="1" dirty="0">
                <a:solidFill>
                  <a:srgbClr val="002060"/>
                </a:solidFill>
              </a:rPr>
              <a:t>کمتر از 5/ 18 دارند </a:t>
            </a:r>
            <a:endParaRPr lang="fa-IR" sz="2800" dirty="0">
              <a:solidFill>
                <a:srgbClr val="002060"/>
              </a:solidFill>
            </a:endParaRPr>
          </a:p>
        </p:txBody>
      </p:sp>
      <p:sp>
        <p:nvSpPr>
          <p:cNvPr id="3" name="Content Placeholder 2"/>
          <p:cNvSpPr>
            <a:spLocks noGrp="1"/>
          </p:cNvSpPr>
          <p:nvPr>
            <p:ph idx="1"/>
          </p:nvPr>
        </p:nvSpPr>
        <p:spPr>
          <a:xfrm>
            <a:off x="323528" y="1700808"/>
            <a:ext cx="8424936" cy="4608512"/>
          </a:xfrm>
        </p:spPr>
        <p:txBody>
          <a:bodyPr>
            <a:normAutofit/>
          </a:bodyPr>
          <a:lstStyle/>
          <a:p>
            <a:pPr algn="r" rtl="1"/>
            <a:r>
              <a:rPr lang="fa-IR" b="1" dirty="0">
                <a:cs typeface="B Nazanin" pitchFamily="2" charset="-78"/>
              </a:rPr>
              <a:t>تنوع غذایی را رعایت کرده و از انواع گرو ههای غذایی اصلی شامل نان و غلات، سبز یها، میو هها، شیر و لبنیات و گروه گوشت، حبوبات، تخم مرغ و مغزها، به میزان توصیه شده استفاده کنند.</a:t>
            </a:r>
          </a:p>
          <a:p>
            <a:pPr algn="r" rtl="1"/>
            <a:r>
              <a:rPr lang="fa-IR" b="1" dirty="0">
                <a:cs typeface="B Nazanin" pitchFamily="2" charset="-78"/>
              </a:rPr>
              <a:t>در وعده صبحانه از غذاهای پر انرژی مثل عسل، مربا و کره، سرشیر، خامه، ترکیب ارده و شیره انگور یا شیره خرما استفاده کنند.</a:t>
            </a:r>
          </a:p>
          <a:p>
            <a:pPr algn="r" rtl="1"/>
            <a:r>
              <a:rPr lang="fa-IR" b="1" dirty="0">
                <a:cs typeface="B Nazanin" pitchFamily="2" charset="-78"/>
              </a:rPr>
              <a:t>علاوه بر سه وعده اصلی غذایی از 2 یا 3 میان وعده استفاده کنند.</a:t>
            </a:r>
          </a:p>
          <a:p>
            <a:pPr algn="r" rtl="1"/>
            <a:r>
              <a:rPr lang="fa-IR" b="1" dirty="0">
                <a:cs typeface="B Nazanin" pitchFamily="2" charset="-78"/>
              </a:rPr>
              <a:t>در میان وعد ه ها از بیسکویت، شیر، بستنی، کلوچه، نان و پنیر، خرما، سیب زمینی پخته، میو ه های تازه و خشک و انواع مغزها (بادام،گردو، پسته، فندق) استفاده کنند.</a:t>
            </a:r>
          </a:p>
          <a:p>
            <a:pPr algn="r" rtl="1"/>
            <a:r>
              <a:rPr lang="fa-IR" b="1" dirty="0">
                <a:cs typeface="B Nazanin" pitchFamily="2" charset="-78"/>
              </a:rPr>
              <a:t>از گروه نان و غلات (نان، برنج و ما کارونی) بیشتر استفاده کنند.</a:t>
            </a:r>
          </a:p>
          <a:p>
            <a:pPr algn="r" rtl="1"/>
            <a:r>
              <a:rPr lang="fa-IR" b="1" dirty="0">
                <a:cs typeface="B Nazanin" pitchFamily="2" charset="-78"/>
              </a:rPr>
              <a:t>سبزی خوردن، سالاد همراه با روغن زیتون و یا میوه زیتون در کنار غذا مصرف کنند.</a:t>
            </a:r>
          </a:p>
          <a:p>
            <a:pPr algn="r" rtl="1"/>
            <a:r>
              <a:rPr lang="fa-IR" b="1" dirty="0">
                <a:cs typeface="B Nazanin" pitchFamily="2" charset="-78"/>
              </a:rPr>
              <a:t>جهت تحریک اشتها، از انواع چاشنی ها در طبخ غذاها استفاده کنند.</a:t>
            </a:r>
          </a:p>
        </p:txBody>
      </p:sp>
    </p:spTree>
    <p:extLst>
      <p:ext uri="{BB962C8B-B14F-4D97-AF65-F5344CB8AC3E}">
        <p14:creationId xmlns:p14="http://schemas.microsoft.com/office/powerpoint/2010/main" val="37894985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59160"/>
          </a:xfrm>
        </p:spPr>
        <p:txBody>
          <a:bodyPr/>
          <a:lstStyle/>
          <a:p>
            <a:pPr algn="r" rtl="1"/>
            <a:r>
              <a:rPr lang="fa-IR" b="1" dirty="0">
                <a:solidFill>
                  <a:srgbClr val="0070C0"/>
                </a:solidFill>
              </a:rPr>
              <a:t>با تشکر از توجه شما</a:t>
            </a:r>
            <a:endParaRPr lang="en-US" b="1"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133600"/>
            <a:ext cx="6192688" cy="3778250"/>
          </a:xfrm>
        </p:spPr>
      </p:pic>
    </p:spTree>
    <p:extLst>
      <p:ext uri="{BB962C8B-B14F-4D97-AF65-F5344CB8AC3E}">
        <p14:creationId xmlns:p14="http://schemas.microsoft.com/office/powerpoint/2010/main" val="219854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pPr algn="r" rtl="1"/>
            <a:r>
              <a:rPr lang="fa-IR" sz="2800" b="1" dirty="0">
                <a:solidFill>
                  <a:srgbClr val="002060"/>
                </a:solidFill>
                <a:cs typeface="B Nazanin" pitchFamily="2" charset="-78"/>
              </a:rPr>
              <a:t>توصیه های تغذیه ای برای خانم های دارای اضافه وزن وچاق که </a:t>
            </a:r>
            <a:r>
              <a:rPr lang="en-US" sz="2800" b="1" dirty="0">
                <a:solidFill>
                  <a:srgbClr val="002060"/>
                </a:solidFill>
                <a:cs typeface="B Nazanin" pitchFamily="2" charset="-78"/>
              </a:rPr>
              <a:t>BMI </a:t>
            </a:r>
            <a:r>
              <a:rPr lang="fa-IR" sz="2800" b="1" dirty="0">
                <a:solidFill>
                  <a:srgbClr val="002060"/>
                </a:solidFill>
                <a:cs typeface="B Nazanin" pitchFamily="2" charset="-78"/>
              </a:rPr>
              <a:t>  بیشتر از 25 دارند</a:t>
            </a:r>
          </a:p>
        </p:txBody>
      </p:sp>
      <p:sp>
        <p:nvSpPr>
          <p:cNvPr id="3" name="Content Placeholder 2"/>
          <p:cNvSpPr>
            <a:spLocks noGrp="1"/>
          </p:cNvSpPr>
          <p:nvPr>
            <p:ph idx="1"/>
          </p:nvPr>
        </p:nvSpPr>
        <p:spPr>
          <a:xfrm>
            <a:off x="143508" y="1521448"/>
            <a:ext cx="8856984" cy="4827684"/>
          </a:xfrm>
        </p:spPr>
        <p:txBody>
          <a:bodyPr>
            <a:noAutofit/>
          </a:bodyPr>
          <a:lstStyle/>
          <a:p>
            <a:pPr algn="r" rtl="1"/>
            <a:r>
              <a:rPr lang="fa-IR" sz="2000" b="1" dirty="0">
                <a:cs typeface="B Nazanin" pitchFamily="2" charset="-78"/>
              </a:rPr>
              <a:t>با استفاده از میان وعد ه ها، </a:t>
            </a:r>
            <a:r>
              <a:rPr lang="fa-IR" sz="2000" b="1" u="sng" dirty="0">
                <a:cs typeface="B Nazanin" pitchFamily="2" charset="-78"/>
              </a:rPr>
              <a:t>حجم غذا </a:t>
            </a:r>
            <a:r>
              <a:rPr lang="fa-IR" sz="2000" b="1" dirty="0">
                <a:cs typeface="B Nazanin" pitchFamily="2" charset="-78"/>
              </a:rPr>
              <a:t>در وعد ه های اصلی را کم کنند.</a:t>
            </a:r>
          </a:p>
          <a:p>
            <a:pPr algn="r" rtl="1"/>
            <a:r>
              <a:rPr lang="fa-IR" sz="2000" b="1" u="sng" dirty="0">
                <a:cs typeface="B Nazanin" pitchFamily="2" charset="-78"/>
              </a:rPr>
              <a:t>ساعت ثابتی </a:t>
            </a:r>
            <a:r>
              <a:rPr lang="fa-IR" sz="2000" b="1" dirty="0">
                <a:cs typeface="B Nazanin" pitchFamily="2" charset="-78"/>
              </a:rPr>
              <a:t>برای صرف غذا در وعده های مختلف روز داشته باشند.</a:t>
            </a:r>
          </a:p>
          <a:p>
            <a:pPr algn="r" rtl="1"/>
            <a:r>
              <a:rPr lang="fa-IR" sz="2000" b="1" dirty="0">
                <a:cs typeface="B Nazanin" pitchFamily="2" charset="-78"/>
              </a:rPr>
              <a:t>مصرف قند و شکر و خورا ک یهایی مانند انواع</a:t>
            </a:r>
            <a:r>
              <a:rPr lang="fa-IR" sz="2000" b="1" u="sng" dirty="0">
                <a:cs typeface="B Nazanin" pitchFamily="2" charset="-78"/>
              </a:rPr>
              <a:t> شیرینی</a:t>
            </a:r>
            <a:r>
              <a:rPr lang="fa-IR" sz="2000" b="1" dirty="0">
                <a:cs typeface="B Nazanin" pitchFamily="2" charset="-78"/>
              </a:rPr>
              <a:t>، شکلات، آب نبات، نوشابه های گازدار، شربتها و آب میو ه های صنعتی، مربا، عسل و... را بسیار محدود کنند.</a:t>
            </a:r>
          </a:p>
          <a:p>
            <a:pPr algn="r" rtl="1"/>
            <a:r>
              <a:rPr lang="fa-IR" sz="2000" b="1" dirty="0">
                <a:cs typeface="B Nazanin" pitchFamily="2" charset="-78"/>
              </a:rPr>
              <a:t>از </a:t>
            </a:r>
            <a:r>
              <a:rPr lang="fa-IR" sz="2000" b="1" u="sng" dirty="0">
                <a:cs typeface="B Nazanin" pitchFamily="2" charset="-78"/>
              </a:rPr>
              <a:t>مصرف زیاد نان، برنج و ما کارونی </a:t>
            </a:r>
            <a:r>
              <a:rPr lang="fa-IR" sz="2000" b="1" dirty="0">
                <a:cs typeface="B Nazanin" pitchFamily="2" charset="-78"/>
              </a:rPr>
              <a:t>خودداری کنند.</a:t>
            </a:r>
          </a:p>
          <a:p>
            <a:pPr algn="r" rtl="1"/>
            <a:r>
              <a:rPr lang="fa-IR" sz="2000" b="1" dirty="0">
                <a:cs typeface="B Nazanin" pitchFamily="2" charset="-78"/>
              </a:rPr>
              <a:t>نان مصرفی باید از </a:t>
            </a:r>
            <a:r>
              <a:rPr lang="fa-IR" sz="2000" b="1" u="sng" dirty="0">
                <a:cs typeface="B Nazanin" pitchFamily="2" charset="-78"/>
              </a:rPr>
              <a:t>آرد سبوس دار </a:t>
            </a:r>
            <a:r>
              <a:rPr lang="fa-IR" sz="2000" b="1" dirty="0">
                <a:cs typeface="B Nazanin" pitchFamily="2" charset="-78"/>
              </a:rPr>
              <a:t>تهیه شده باشد (نان سنگک، نان جو و..) و در عوض نا ن های فانتزی مثل انواع با گت و نان ساندویچی کمترمصرف کنند.</a:t>
            </a:r>
          </a:p>
          <a:p>
            <a:pPr algn="r" rtl="1"/>
            <a:r>
              <a:rPr lang="fa-IR" sz="2000" b="1" dirty="0">
                <a:cs typeface="B Nazanin" pitchFamily="2" charset="-78"/>
              </a:rPr>
              <a:t>شیر و لبنیات مصرفی حتما از نوع </a:t>
            </a:r>
            <a:r>
              <a:rPr lang="fa-IR" sz="2000" b="1" u="sng" dirty="0">
                <a:cs typeface="B Nazanin" pitchFamily="2" charset="-78"/>
              </a:rPr>
              <a:t>کم چرب </a:t>
            </a:r>
            <a:r>
              <a:rPr lang="fa-IR" sz="2000" b="1" dirty="0">
                <a:cs typeface="B Nazanin" pitchFamily="2" charset="-78"/>
              </a:rPr>
              <a:t>انتخاب شود.</a:t>
            </a:r>
          </a:p>
          <a:p>
            <a:pPr algn="r" rtl="1"/>
            <a:r>
              <a:rPr lang="fa-IR" sz="2000" b="1" dirty="0">
                <a:cs typeface="B Nazanin" pitchFamily="2" charset="-78"/>
              </a:rPr>
              <a:t>گوشت را تا حد امکان چربی گرفته و مرغ و ماهی را بدون پوست مصرف کنند.</a:t>
            </a:r>
          </a:p>
          <a:p>
            <a:pPr algn="r" rtl="1"/>
            <a:r>
              <a:rPr lang="fa-IR" sz="2000" b="1" dirty="0">
                <a:cs typeface="B Nazanin" pitchFamily="2" charset="-78"/>
              </a:rPr>
              <a:t>از مصرف فرآورد ه های گوشتی پرچربی مثل سوسیس، کالباس، همبرگر، کله پاچه و مغز خودداری کنند.</a:t>
            </a:r>
          </a:p>
        </p:txBody>
      </p:sp>
    </p:spTree>
    <p:extLst>
      <p:ext uri="{BB962C8B-B14F-4D97-AF65-F5344CB8AC3E}">
        <p14:creationId xmlns:p14="http://schemas.microsoft.com/office/powerpoint/2010/main" val="408534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CB4C-6A84-1F45-61E2-FF1F39DEFA75}"/>
              </a:ext>
            </a:extLst>
          </p:cNvPr>
          <p:cNvSpPr>
            <a:spLocks noGrp="1"/>
          </p:cNvSpPr>
          <p:nvPr>
            <p:ph type="title"/>
          </p:nvPr>
        </p:nvSpPr>
        <p:spPr>
          <a:xfrm>
            <a:off x="251520" y="188640"/>
            <a:ext cx="8784976" cy="1008112"/>
          </a:xfrm>
        </p:spPr>
        <p:txBody>
          <a:bodyPr>
            <a:normAutofit/>
          </a:bodyPr>
          <a:lstStyle/>
          <a:p>
            <a:pPr algn="r" rtl="1"/>
            <a:r>
              <a:rPr lang="fa-IR" sz="2800" b="1" dirty="0">
                <a:solidFill>
                  <a:srgbClr val="002060"/>
                </a:solidFill>
                <a:cs typeface="B Nazanin" pitchFamily="2" charset="-78"/>
              </a:rPr>
              <a:t>توصیه های تغذیه ای برای خانم های دارای اضافه وزن وچاق که </a:t>
            </a:r>
            <a:r>
              <a:rPr lang="en-US" sz="2800" b="1" dirty="0">
                <a:solidFill>
                  <a:srgbClr val="002060"/>
                </a:solidFill>
                <a:cs typeface="B Nazanin" pitchFamily="2" charset="-78"/>
              </a:rPr>
              <a:t>BMI </a:t>
            </a:r>
            <a:r>
              <a:rPr lang="fa-IR" sz="2800" b="1" dirty="0">
                <a:solidFill>
                  <a:srgbClr val="002060"/>
                </a:solidFill>
                <a:cs typeface="B Nazanin" pitchFamily="2" charset="-78"/>
              </a:rPr>
              <a:t>  بیشتر از 25 دارند</a:t>
            </a:r>
            <a:endParaRPr lang="en-US" sz="2800" dirty="0"/>
          </a:p>
        </p:txBody>
      </p:sp>
      <p:sp>
        <p:nvSpPr>
          <p:cNvPr id="3" name="Content Placeholder 2">
            <a:extLst>
              <a:ext uri="{FF2B5EF4-FFF2-40B4-BE49-F238E27FC236}">
                <a16:creationId xmlns:a16="http://schemas.microsoft.com/office/drawing/2014/main" id="{5483543A-8BE2-1E82-A50E-DD9BB98DA220}"/>
              </a:ext>
            </a:extLst>
          </p:cNvPr>
          <p:cNvSpPr>
            <a:spLocks noGrp="1"/>
          </p:cNvSpPr>
          <p:nvPr>
            <p:ph idx="1"/>
          </p:nvPr>
        </p:nvSpPr>
        <p:spPr>
          <a:xfrm>
            <a:off x="323529" y="1720863"/>
            <a:ext cx="8712967" cy="5112568"/>
          </a:xfrm>
        </p:spPr>
        <p:txBody>
          <a:bodyPr>
            <a:normAutofit/>
          </a:bodyPr>
          <a:lstStyle/>
          <a:p>
            <a:pPr algn="r" rtl="1"/>
            <a:r>
              <a:rPr lang="fa-IR" sz="2000" b="1" dirty="0">
                <a:cs typeface="B Nazanin" pitchFamily="2" charset="-78"/>
              </a:rPr>
              <a:t>به جای گوشت قرمز، بیشتر از </a:t>
            </a:r>
            <a:r>
              <a:rPr lang="fa-IR" sz="2000" b="1" u="sng" dirty="0">
                <a:cs typeface="B Nazanin" pitchFamily="2" charset="-78"/>
              </a:rPr>
              <a:t>گوشتهای سفید خصوصاً ماهی </a:t>
            </a:r>
            <a:r>
              <a:rPr lang="fa-IR" sz="2000" b="1" dirty="0">
                <a:cs typeface="B Nazanin" pitchFamily="2" charset="-78"/>
              </a:rPr>
              <a:t>استفاده کنند.</a:t>
            </a:r>
          </a:p>
          <a:p>
            <a:pPr algn="r" rtl="1"/>
            <a:r>
              <a:rPr lang="fa-IR" sz="2000" b="1" dirty="0">
                <a:cs typeface="B Nazanin" pitchFamily="2" charset="-78"/>
              </a:rPr>
              <a:t>میو ه ها و سبز ی ها را بیشتر به شکل خام مصرف کنند. مصرف </a:t>
            </a:r>
            <a:r>
              <a:rPr lang="fa-IR" sz="2000" b="1" u="sng" dirty="0">
                <a:cs typeface="B Nazanin" pitchFamily="2" charset="-78"/>
              </a:rPr>
              <a:t>سالاد و یا سبزیجات را قبل یا همراه با غذا</a:t>
            </a:r>
            <a:r>
              <a:rPr lang="fa-IR" sz="2000" b="1" dirty="0">
                <a:cs typeface="B Nazanin" pitchFamily="2" charset="-78"/>
              </a:rPr>
              <a:t> توصیه کنید.</a:t>
            </a:r>
          </a:p>
          <a:p>
            <a:pPr algn="r" rtl="1"/>
            <a:r>
              <a:rPr lang="fa-IR" sz="2000" b="1" dirty="0">
                <a:cs typeface="B Nazanin" pitchFamily="2" charset="-78"/>
              </a:rPr>
              <a:t>روغن مصرفی را از انواع </a:t>
            </a:r>
            <a:r>
              <a:rPr lang="fa-IR" sz="2000" b="1" u="sng" dirty="0">
                <a:cs typeface="B Nazanin" pitchFamily="2" charset="-78"/>
              </a:rPr>
              <a:t>مایع گیاهی </a:t>
            </a:r>
            <a:r>
              <a:rPr lang="fa-IR" sz="2000" b="1" dirty="0">
                <a:cs typeface="B Nazanin" pitchFamily="2" charset="-78"/>
              </a:rPr>
              <a:t>انتخاب کنند.</a:t>
            </a:r>
          </a:p>
          <a:p>
            <a:pPr algn="r" rtl="1"/>
            <a:r>
              <a:rPr lang="fa-IR" sz="2000" b="1" dirty="0">
                <a:cs typeface="B Nazanin" pitchFamily="2" charset="-78"/>
              </a:rPr>
              <a:t>غذاها را بیشتر به شکل </a:t>
            </a:r>
            <a:r>
              <a:rPr lang="fa-IR" sz="2000" b="1" u="sng" dirty="0">
                <a:cs typeface="B Nazanin" pitchFamily="2" charset="-78"/>
              </a:rPr>
              <a:t>آب پز و بخار پز ویا تنوری</a:t>
            </a:r>
            <a:r>
              <a:rPr lang="fa-IR" sz="2000" b="1" dirty="0">
                <a:cs typeface="B Nazanin" pitchFamily="2" charset="-78"/>
              </a:rPr>
              <a:t>، تهیه و مصرف کنند.</a:t>
            </a:r>
          </a:p>
          <a:p>
            <a:pPr algn="r" rtl="1"/>
            <a:r>
              <a:rPr lang="fa-IR" sz="2000" b="1" dirty="0">
                <a:cs typeface="B Nazanin" pitchFamily="2" charset="-78"/>
              </a:rPr>
              <a:t>از مصرف غذاهای پرچرب و سرخ شده پرهیز کنند.</a:t>
            </a:r>
          </a:p>
          <a:p>
            <a:pPr algn="r" rtl="1"/>
            <a:r>
              <a:rPr lang="fa-IR" sz="2000" b="1" dirty="0">
                <a:cs typeface="B Nazanin" pitchFamily="2" charset="-78"/>
              </a:rPr>
              <a:t>از مصرف انواع سس سالاد، کره، خامه، سرشیر، ماست و پنیرهای پرچرب خودداری کنند.</a:t>
            </a:r>
          </a:p>
          <a:p>
            <a:pPr algn="r" rtl="1"/>
            <a:r>
              <a:rPr lang="fa-IR" sz="2000" b="1" dirty="0">
                <a:cs typeface="B Nazanin" pitchFamily="2" charset="-78"/>
              </a:rPr>
              <a:t>مصرف دانه های روغنی مثل گردو، فندق، بادام، تخمه، پسته را محدود کنند.</a:t>
            </a:r>
          </a:p>
          <a:p>
            <a:pPr algn="r" rtl="1"/>
            <a:r>
              <a:rPr lang="fa-IR" sz="2000" b="1" dirty="0">
                <a:cs typeface="B Nazanin" pitchFamily="2" charset="-78"/>
              </a:rPr>
              <a:t>تنقلاتی مانند غلات حجیم شده، انواع نمکی ها و چیپس را مصرف نکنند.</a:t>
            </a:r>
          </a:p>
          <a:p>
            <a:pPr algn="r" rtl="1"/>
            <a:r>
              <a:rPr lang="fa-IR" sz="2000" b="1" dirty="0">
                <a:cs typeface="B Nazanin" pitchFamily="2" charset="-78"/>
              </a:rPr>
              <a:t>از مصرف </a:t>
            </a:r>
            <a:r>
              <a:rPr lang="fa-IR" sz="2000" b="1" u="sng" dirty="0">
                <a:cs typeface="B Nazanin" pitchFamily="2" charset="-78"/>
              </a:rPr>
              <a:t>غذاهای آماده و کنسرو شده اجتناب </a:t>
            </a:r>
            <a:r>
              <a:rPr lang="fa-IR" sz="2000" b="1" dirty="0">
                <a:cs typeface="B Nazanin" pitchFamily="2" charset="-78"/>
              </a:rPr>
              <a:t>کنند.</a:t>
            </a:r>
          </a:p>
          <a:p>
            <a:pPr algn="r" rtl="1"/>
            <a:r>
              <a:rPr lang="fa-IR" sz="2000" b="1" dirty="0">
                <a:cs typeface="B Nazanin" pitchFamily="2" charset="-78"/>
              </a:rPr>
              <a:t>مصرف نمک و غذاها</a:t>
            </a:r>
            <a:r>
              <a:rPr lang="fa-IR" sz="2000" b="1" u="sng" dirty="0">
                <a:cs typeface="B Nazanin" pitchFamily="2" charset="-78"/>
              </a:rPr>
              <a:t>ی شور را محدود </a:t>
            </a:r>
            <a:r>
              <a:rPr lang="fa-IR" sz="2000" b="1" dirty="0">
                <a:cs typeface="B Nazanin" pitchFamily="2" charset="-78"/>
              </a:rPr>
              <a:t>کنند.</a:t>
            </a:r>
            <a:endParaRPr lang="en-US" sz="2000" dirty="0"/>
          </a:p>
        </p:txBody>
      </p:sp>
    </p:spTree>
    <p:extLst>
      <p:ext uri="{BB962C8B-B14F-4D97-AF65-F5344CB8AC3E}">
        <p14:creationId xmlns:p14="http://schemas.microsoft.com/office/powerpoint/2010/main" val="46969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938A6C-7B9D-A0E9-72A4-90645926EE5E}"/>
              </a:ext>
            </a:extLst>
          </p:cNvPr>
          <p:cNvSpPr>
            <a:spLocks noGrp="1"/>
          </p:cNvSpPr>
          <p:nvPr>
            <p:ph idx="1"/>
          </p:nvPr>
        </p:nvSpPr>
        <p:spPr/>
        <p:txBody>
          <a:bodyPr>
            <a:normAutofit/>
          </a:bodyPr>
          <a:lstStyle/>
          <a:p>
            <a:pPr marL="0" indent="0" algn="ctr" rtl="1">
              <a:buNone/>
            </a:pPr>
            <a:r>
              <a:rPr lang="fa-IR" sz="4000" b="1" dirty="0">
                <a:solidFill>
                  <a:srgbClr val="002060"/>
                </a:solidFill>
                <a:cs typeface="B Nazanin" pitchFamily="2" charset="-78"/>
              </a:rPr>
              <a:t>      مراقبت های تغذیه ای</a:t>
            </a:r>
          </a:p>
          <a:p>
            <a:pPr marL="0" indent="0" algn="ctr" rtl="1">
              <a:buNone/>
            </a:pPr>
            <a:r>
              <a:rPr lang="fa-IR" sz="4000" b="1" dirty="0">
                <a:solidFill>
                  <a:srgbClr val="002060"/>
                </a:solidFill>
                <a:cs typeface="B Nazanin" pitchFamily="2" charset="-78"/>
              </a:rPr>
              <a:t>     در </a:t>
            </a:r>
            <a:r>
              <a:rPr lang="fa-IR" sz="4000" b="1" dirty="0">
                <a:solidFill>
                  <a:srgbClr val="00B050"/>
                </a:solidFill>
                <a:cs typeface="B Nazanin" pitchFamily="2" charset="-78"/>
              </a:rPr>
              <a:t>دوران بارداری</a:t>
            </a:r>
            <a:endParaRPr lang="en-US" sz="4000" dirty="0"/>
          </a:p>
        </p:txBody>
      </p:sp>
    </p:spTree>
    <p:extLst>
      <p:ext uri="{BB962C8B-B14F-4D97-AF65-F5344CB8AC3E}">
        <p14:creationId xmlns:p14="http://schemas.microsoft.com/office/powerpoint/2010/main" val="112021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6157-F992-B3D3-F9B4-A09094FEFEC9}"/>
              </a:ext>
            </a:extLst>
          </p:cNvPr>
          <p:cNvSpPr>
            <a:spLocks noGrp="1"/>
          </p:cNvSpPr>
          <p:nvPr>
            <p:ph type="title"/>
          </p:nvPr>
        </p:nvSpPr>
        <p:spPr>
          <a:xfrm>
            <a:off x="1547664" y="332656"/>
            <a:ext cx="6589199" cy="1280890"/>
          </a:xfrm>
        </p:spPr>
        <p:txBody>
          <a:bodyPr>
            <a:normAutofit/>
          </a:bodyPr>
          <a:lstStyle/>
          <a:p>
            <a:pPr marL="0" indent="0" algn="ctr" rtl="1"/>
            <a:r>
              <a:rPr lang="fa-IR" sz="3600" b="1" dirty="0">
                <a:solidFill>
                  <a:srgbClr val="002060"/>
                </a:solidFill>
                <a:cs typeface="B Nazanin" pitchFamily="2" charset="-78"/>
              </a:rPr>
              <a:t>الگوی وز ن گیری در </a:t>
            </a:r>
            <a:r>
              <a:rPr lang="fa-IR" sz="3600" b="1" dirty="0">
                <a:solidFill>
                  <a:srgbClr val="00B050"/>
                </a:solidFill>
                <a:cs typeface="B Nazanin" pitchFamily="2" charset="-78"/>
              </a:rPr>
              <a:t>دوران بارداری</a:t>
            </a:r>
            <a:br>
              <a:rPr lang="en-US" sz="3600" dirty="0"/>
            </a:br>
            <a:endParaRPr lang="en-US" dirty="0"/>
          </a:p>
        </p:txBody>
      </p:sp>
      <p:sp>
        <p:nvSpPr>
          <p:cNvPr id="3" name="Content Placeholder 2">
            <a:extLst>
              <a:ext uri="{FF2B5EF4-FFF2-40B4-BE49-F238E27FC236}">
                <a16:creationId xmlns:a16="http://schemas.microsoft.com/office/drawing/2014/main" id="{FB911BFE-F920-AB08-E3B7-BA1F14796082}"/>
              </a:ext>
            </a:extLst>
          </p:cNvPr>
          <p:cNvSpPr>
            <a:spLocks noGrp="1"/>
          </p:cNvSpPr>
          <p:nvPr>
            <p:ph idx="1"/>
          </p:nvPr>
        </p:nvSpPr>
        <p:spPr>
          <a:xfrm>
            <a:off x="251520" y="1700808"/>
            <a:ext cx="8712968" cy="4824536"/>
          </a:xfrm>
        </p:spPr>
        <p:txBody>
          <a:bodyPr/>
          <a:lstStyle/>
          <a:p>
            <a:pPr algn="r" rtl="1"/>
            <a:r>
              <a:rPr lang="fa-IR" sz="1800" dirty="0"/>
              <a:t>تمام زنان در دوران بارداری در هر شرایط تغذیه ای که باشند(کم وزن، طبیعی، دارای اضافه وزن و یا چاق) باید </a:t>
            </a:r>
            <a:r>
              <a:rPr lang="fa-IR" sz="1800" u="sng" dirty="0"/>
              <a:t>افزایش وزن مناسبی </a:t>
            </a:r>
            <a:r>
              <a:rPr lang="fa-IR" sz="1800" dirty="0"/>
              <a:t>داشته باشند. </a:t>
            </a:r>
            <a:endParaRPr lang="en-US" sz="1800" dirty="0"/>
          </a:p>
          <a:p>
            <a:pPr marL="0" indent="0" algn="r" rtl="1">
              <a:buNone/>
            </a:pPr>
            <a:endParaRPr lang="fa-IR" sz="1800" dirty="0"/>
          </a:p>
          <a:p>
            <a:pPr algn="r" rtl="1"/>
            <a:r>
              <a:rPr lang="fa-IR" sz="1800" u="sng" dirty="0"/>
              <a:t>الگوی افزایش وزن به اندازه افزایش وزن اهمیت دارد. میزان افزایش وزن در طول ماه های مختلف دوره بارداری </a:t>
            </a:r>
            <a:r>
              <a:rPr lang="fa-IR" sz="1800" dirty="0"/>
              <a:t>یکسان نیست. بطور متوسط در سه ماهه اول کمترین مقدار ( </a:t>
            </a:r>
            <a:r>
              <a:rPr lang="fa-IR" sz="1800" dirty="0">
                <a:solidFill>
                  <a:srgbClr val="0070C0"/>
                </a:solidFill>
              </a:rPr>
              <a:t>2- 5/. کیلوگرم</a:t>
            </a:r>
            <a:r>
              <a:rPr lang="fa-IR" sz="1800" dirty="0"/>
              <a:t>)، در سه ماهه دوم </a:t>
            </a:r>
            <a:r>
              <a:rPr lang="fa-IR" sz="1800" dirty="0">
                <a:solidFill>
                  <a:srgbClr val="0070C0"/>
                </a:solidFill>
              </a:rPr>
              <a:t>4- 3 </a:t>
            </a:r>
            <a:r>
              <a:rPr lang="fa-IR" sz="1800" dirty="0"/>
              <a:t>کیلوگرم و در سه ماهه سوم بیشترین مقدار ( </a:t>
            </a:r>
            <a:r>
              <a:rPr lang="fa-IR" sz="1800" dirty="0">
                <a:solidFill>
                  <a:srgbClr val="0070C0"/>
                </a:solidFill>
              </a:rPr>
              <a:t>5- 4 کیلوگرم</a:t>
            </a:r>
            <a:r>
              <a:rPr lang="fa-IR" sz="1800" dirty="0"/>
              <a:t>) افزایش وزن وجود دارد. </a:t>
            </a:r>
            <a:endParaRPr lang="en-US" sz="1800" dirty="0"/>
          </a:p>
          <a:p>
            <a:pPr marL="0" indent="0" algn="r" rtl="1">
              <a:buNone/>
            </a:pPr>
            <a:endParaRPr lang="fa-IR" sz="1800" dirty="0"/>
          </a:p>
          <a:p>
            <a:pPr algn="r" rtl="1"/>
            <a:r>
              <a:rPr lang="fa-IR" sz="1800" dirty="0"/>
              <a:t>وز نگیری مناسب مادر در سه ماهه اول، دوم و سوم بارداری تضمین کننده سلامت مادر</a:t>
            </a:r>
            <a:r>
              <a:rPr lang="en-US" sz="1800" dirty="0"/>
              <a:t> </a:t>
            </a:r>
            <a:r>
              <a:rPr lang="fa-IR" sz="1800" dirty="0"/>
              <a:t>و جنین در دوران بارداری و سا ل های بعدی زندگی می باشد.</a:t>
            </a:r>
          </a:p>
          <a:p>
            <a:pPr algn="r" rtl="1"/>
            <a:endParaRPr lang="en-US" dirty="0"/>
          </a:p>
        </p:txBody>
      </p:sp>
    </p:spTree>
    <p:extLst>
      <p:ext uri="{BB962C8B-B14F-4D97-AF65-F5344CB8AC3E}">
        <p14:creationId xmlns:p14="http://schemas.microsoft.com/office/powerpoint/2010/main" val="49060383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1099</TotalTime>
  <Words>5201</Words>
  <Application>Microsoft Office PowerPoint</Application>
  <PresentationFormat>On-screen Show (4:3)</PresentationFormat>
  <Paragraphs>283</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B Nazanin</vt:lpstr>
      <vt:lpstr>Calibri</vt:lpstr>
      <vt:lpstr>Century Gothic</vt:lpstr>
      <vt:lpstr>Wingdings 3</vt:lpstr>
      <vt:lpstr>Wisp</vt:lpstr>
      <vt:lpstr>PowerPoint Presentation</vt:lpstr>
      <vt:lpstr>تغذیه دوران بارداری و شیردهی </vt:lpstr>
      <vt:lpstr>PowerPoint Presentation</vt:lpstr>
      <vt:lpstr>PowerPoint Presentation</vt:lpstr>
      <vt:lpstr>توصیه های تغذیه ای برای خانم های لاغر که BMI کمتر از 5/ 18 دارند </vt:lpstr>
      <vt:lpstr>توصیه های تغذیه ای برای خانم های دارای اضافه وزن وچاق که BMI   بیشتر از 25 دارند</vt:lpstr>
      <vt:lpstr>توصیه های تغذیه ای برای خانم های دارای اضافه وزن وچاق که BMI   بیشتر از 25 دارند</vt:lpstr>
      <vt:lpstr>PowerPoint Presentation</vt:lpstr>
      <vt:lpstr>الگوی وز ن گیری در دوران بارداری </vt:lpstr>
      <vt:lpstr>PowerPoint Presentation</vt:lpstr>
      <vt:lpstr>تعیین BMI</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 </vt:lpstr>
      <vt:lpstr> </vt:lpstr>
      <vt:lpstr>PowerPoint Presentation</vt:lpstr>
      <vt:lpstr>PowerPoint Presentation</vt:lpstr>
      <vt:lpstr>PowerPoint Presentation</vt:lpstr>
      <vt:lpstr>معیارهای وز ن گیری نامناسب در مادر ان باردار</vt:lpstr>
      <vt:lpstr>معیارهای وز ن گیری نامناسب در مادر ان باردار</vt:lpstr>
      <vt:lpstr>توصیه های تغذیه ای برای خانم های باردار دارای اضافه وزن و چاق</vt:lpstr>
      <vt:lpstr>PowerPoint Presentation</vt:lpstr>
      <vt:lpstr>تغذیه دوران بارداری و شیردهی</vt:lpstr>
      <vt:lpstr>PowerPoint Presentation</vt:lpstr>
      <vt:lpstr>تغذیه دوران بارداری </vt:lpstr>
      <vt:lpstr>PowerPoint Presentation</vt:lpstr>
      <vt:lpstr>PowerPoint Presentation</vt:lpstr>
      <vt:lpstr>PowerPoint Presentation</vt:lpstr>
      <vt:lpstr>PowerPoint Presentation</vt:lpstr>
      <vt:lpstr>PowerPoint Presentation</vt:lpstr>
      <vt:lpstr>توصیه های تغذیه ای هنگام تهوع و استفراغ بارداری</vt:lpstr>
      <vt:lpstr>پیکا یا ویار حاملگی</vt:lpstr>
      <vt:lpstr>یبوست</vt:lpstr>
      <vt:lpstr>پره ا کلامپسی و ا کلامپسی Eclampsia &amp; Pre - eclampsia</vt:lpstr>
      <vt:lpstr> پرفشاری خون در بارداری </vt:lpstr>
      <vt:lpstr>آنمی فقر آهن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 تشکر از توجه شما</vt:lpstr>
    </vt:vector>
  </TitlesOfParts>
  <Company>NPSoft.ir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تغذیه دوران بارداری و شیردهی  بسته آموزشی تغذیه در برنامه تحول سلامت</dc:title>
  <dc:creator>User</dc:creator>
  <cp:lastModifiedBy>نصرالله زاده</cp:lastModifiedBy>
  <cp:revision>206</cp:revision>
  <dcterms:created xsi:type="dcterms:W3CDTF">2022-04-06T13:56:03Z</dcterms:created>
  <dcterms:modified xsi:type="dcterms:W3CDTF">2024-06-24T05:42:47Z</dcterms:modified>
</cp:coreProperties>
</file>